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 id="2147483687" r:id="rId3"/>
  </p:sldMasterIdLst>
  <p:notesMasterIdLst>
    <p:notesMasterId r:id="rId173"/>
  </p:notesMasterIdLst>
  <p:sldIdLst>
    <p:sldId id="257" r:id="rId4"/>
    <p:sldId id="256" r:id="rId5"/>
    <p:sldId id="289" r:id="rId6"/>
    <p:sldId id="480" r:id="rId7"/>
    <p:sldId id="664" r:id="rId8"/>
    <p:sldId id="665" r:id="rId9"/>
    <p:sldId id="666" r:id="rId10"/>
    <p:sldId id="667" r:id="rId11"/>
    <p:sldId id="668" r:id="rId12"/>
    <p:sldId id="669" r:id="rId13"/>
    <p:sldId id="293" r:id="rId14"/>
    <p:sldId id="294" r:id="rId15"/>
    <p:sldId id="481" r:id="rId16"/>
    <p:sldId id="485" r:id="rId17"/>
    <p:sldId id="483" r:id="rId18"/>
    <p:sldId id="486" r:id="rId19"/>
    <p:sldId id="487" r:id="rId20"/>
    <p:sldId id="488" r:id="rId21"/>
    <p:sldId id="304" r:id="rId22"/>
    <p:sldId id="489" r:id="rId23"/>
    <p:sldId id="492" r:id="rId24"/>
    <p:sldId id="493" r:id="rId25"/>
    <p:sldId id="494" r:id="rId26"/>
    <p:sldId id="463" r:id="rId27"/>
    <p:sldId id="311" r:id="rId28"/>
    <p:sldId id="496" r:id="rId29"/>
    <p:sldId id="647" r:id="rId30"/>
    <p:sldId id="497" r:id="rId31"/>
    <p:sldId id="508" r:id="rId32"/>
    <p:sldId id="499" r:id="rId33"/>
    <p:sldId id="502" r:id="rId34"/>
    <p:sldId id="503" r:id="rId35"/>
    <p:sldId id="648" r:id="rId36"/>
    <p:sldId id="649" r:id="rId37"/>
    <p:sldId id="324" r:id="rId38"/>
    <p:sldId id="505" r:id="rId39"/>
    <p:sldId id="514" r:id="rId40"/>
    <p:sldId id="329" r:id="rId41"/>
    <p:sldId id="515" r:id="rId42"/>
    <p:sldId id="519" r:id="rId43"/>
    <p:sldId id="520" r:id="rId44"/>
    <p:sldId id="521" r:id="rId45"/>
    <p:sldId id="522" r:id="rId46"/>
    <p:sldId id="523" r:id="rId47"/>
    <p:sldId id="524" r:id="rId48"/>
    <p:sldId id="525" r:id="rId49"/>
    <p:sldId id="526" r:id="rId50"/>
    <p:sldId id="527" r:id="rId51"/>
    <p:sldId id="528" r:id="rId52"/>
    <p:sldId id="529" r:id="rId53"/>
    <p:sldId id="530" r:id="rId54"/>
    <p:sldId id="531" r:id="rId55"/>
    <p:sldId id="715" r:id="rId56"/>
    <p:sldId id="716" r:id="rId57"/>
    <p:sldId id="717" r:id="rId58"/>
    <p:sldId id="533" r:id="rId59"/>
    <p:sldId id="532" r:id="rId60"/>
    <p:sldId id="534" r:id="rId61"/>
    <p:sldId id="535" r:id="rId62"/>
    <p:sldId id="536" r:id="rId63"/>
    <p:sldId id="359" r:id="rId64"/>
    <p:sldId id="360" r:id="rId65"/>
    <p:sldId id="475" r:id="rId66"/>
    <p:sldId id="476" r:id="rId67"/>
    <p:sldId id="477" r:id="rId68"/>
    <p:sldId id="366" r:id="rId69"/>
    <p:sldId id="478" r:id="rId70"/>
    <p:sldId id="670" r:id="rId71"/>
    <p:sldId id="539" r:id="rId72"/>
    <p:sldId id="540" r:id="rId73"/>
    <p:sldId id="541" r:id="rId74"/>
    <p:sldId id="542" r:id="rId75"/>
    <p:sldId id="543" r:id="rId76"/>
    <p:sldId id="544" r:id="rId77"/>
    <p:sldId id="374" r:id="rId78"/>
    <p:sldId id="545" r:id="rId79"/>
    <p:sldId id="718" r:id="rId80"/>
    <p:sldId id="547" r:id="rId81"/>
    <p:sldId id="551" r:id="rId82"/>
    <p:sldId id="549" r:id="rId83"/>
    <p:sldId id="550" r:id="rId84"/>
    <p:sldId id="382" r:id="rId85"/>
    <p:sldId id="552" r:id="rId86"/>
    <p:sldId id="553" r:id="rId87"/>
    <p:sldId id="554" r:id="rId88"/>
    <p:sldId id="555" r:id="rId89"/>
    <p:sldId id="556" r:id="rId90"/>
    <p:sldId id="396" r:id="rId91"/>
    <p:sldId id="558" r:id="rId92"/>
    <p:sldId id="560" r:id="rId93"/>
    <p:sldId id="561" r:id="rId94"/>
    <p:sldId id="562" r:id="rId95"/>
    <p:sldId id="563" r:id="rId96"/>
    <p:sldId id="564" r:id="rId97"/>
    <p:sldId id="565" r:id="rId98"/>
    <p:sldId id="566" r:id="rId99"/>
    <p:sldId id="567" r:id="rId100"/>
    <p:sldId id="568" r:id="rId101"/>
    <p:sldId id="569" r:id="rId102"/>
    <p:sldId id="571" r:id="rId103"/>
    <p:sldId id="570" r:id="rId104"/>
    <p:sldId id="572" r:id="rId105"/>
    <p:sldId id="573" r:id="rId106"/>
    <p:sldId id="574" r:id="rId107"/>
    <p:sldId id="408" r:id="rId108"/>
    <p:sldId id="575" r:id="rId109"/>
    <p:sldId id="676" r:id="rId110"/>
    <p:sldId id="576" r:id="rId111"/>
    <p:sldId id="677" r:id="rId112"/>
    <p:sldId id="678" r:id="rId113"/>
    <p:sldId id="419" r:id="rId114"/>
    <p:sldId id="585" r:id="rId115"/>
    <p:sldId id="586" r:id="rId116"/>
    <p:sldId id="591" r:id="rId117"/>
    <p:sldId id="653" r:id="rId118"/>
    <p:sldId id="679" r:id="rId119"/>
    <p:sldId id="651" r:id="rId120"/>
    <p:sldId id="652" r:id="rId121"/>
    <p:sldId id="655" r:id="rId122"/>
    <p:sldId id="654" r:id="rId123"/>
    <p:sldId id="656" r:id="rId124"/>
    <p:sldId id="680" r:id="rId125"/>
    <p:sldId id="681" r:id="rId126"/>
    <p:sldId id="682" r:id="rId127"/>
    <p:sldId id="683" r:id="rId128"/>
    <p:sldId id="684" r:id="rId129"/>
    <p:sldId id="685" r:id="rId130"/>
    <p:sldId id="686" r:id="rId131"/>
    <p:sldId id="687" r:id="rId132"/>
    <p:sldId id="688" r:id="rId133"/>
    <p:sldId id="689" r:id="rId134"/>
    <p:sldId id="690" r:id="rId135"/>
    <p:sldId id="691" r:id="rId136"/>
    <p:sldId id="692" r:id="rId137"/>
    <p:sldId id="693" r:id="rId138"/>
    <p:sldId id="694" r:id="rId139"/>
    <p:sldId id="695" r:id="rId140"/>
    <p:sldId id="696" r:id="rId141"/>
    <p:sldId id="697" r:id="rId142"/>
    <p:sldId id="698" r:id="rId143"/>
    <p:sldId id="699" r:id="rId144"/>
    <p:sldId id="700" r:id="rId145"/>
    <p:sldId id="588" r:id="rId146"/>
    <p:sldId id="650" r:id="rId147"/>
    <p:sldId id="675" r:id="rId148"/>
    <p:sldId id="590" r:id="rId149"/>
    <p:sldId id="701" r:id="rId150"/>
    <p:sldId id="703" r:id="rId151"/>
    <p:sldId id="704" r:id="rId152"/>
    <p:sldId id="705" r:id="rId153"/>
    <p:sldId id="706" r:id="rId154"/>
    <p:sldId id="707" r:id="rId155"/>
    <p:sldId id="708" r:id="rId156"/>
    <p:sldId id="709" r:id="rId157"/>
    <p:sldId id="711" r:id="rId158"/>
    <p:sldId id="712" r:id="rId159"/>
    <p:sldId id="657" r:id="rId160"/>
    <p:sldId id="658" r:id="rId161"/>
    <p:sldId id="659" r:id="rId162"/>
    <p:sldId id="660" r:id="rId163"/>
    <p:sldId id="661" r:id="rId164"/>
    <p:sldId id="662" r:id="rId165"/>
    <p:sldId id="663" r:id="rId166"/>
    <p:sldId id="639" r:id="rId167"/>
    <p:sldId id="641" r:id="rId168"/>
    <p:sldId id="642" r:id="rId169"/>
    <p:sldId id="643" r:id="rId170"/>
    <p:sldId id="645" r:id="rId171"/>
    <p:sldId id="646" r:id="rId172"/>
  </p:sldIdLst>
  <p:sldSz cx="9144000" cy="5143500" type="screen16x9"/>
  <p:notesSz cx="6858000" cy="9144000"/>
  <p:embeddedFontLst>
    <p:embeddedFont>
      <p:font typeface="华文行楷" panose="02010800040101010101" pitchFamily="2" charset="-122"/>
      <p:regular r:id="rId174"/>
    </p:embeddedFont>
    <p:embeddedFont>
      <p:font typeface="黑体" panose="02010609060101010101" pitchFamily="49" charset="-122"/>
      <p:regular r:id="rId175"/>
    </p:embeddedFont>
    <p:embeddedFont>
      <p:font typeface="微软雅黑" panose="020B0503020204020204" pitchFamily="34" charset="-122"/>
      <p:regular r:id="rId176"/>
      <p:bold r:id="rId177"/>
    </p:embeddedFont>
    <p:embeddedFont>
      <p:font typeface="Gill Sans MT" panose="020B0502020104020203" pitchFamily="34" charset="0"/>
      <p:regular r:id="rId178"/>
      <p:bold r:id="rId179"/>
      <p:italic r:id="rId180"/>
      <p:boldItalic r:id="rId181"/>
    </p:embeddedFont>
    <p:embeddedFont>
      <p:font typeface="Calibri" panose="020F0502020204030204" pitchFamily="34" charset="0"/>
      <p:regular r:id="rId182"/>
      <p:bold r:id="rId183"/>
      <p:italic r:id="rId184"/>
      <p:boldItalic r:id="rId185"/>
    </p:embeddedFont>
    <p:embeddedFont>
      <p:font typeface="微软雅黑" panose="020B0503020204020204" pitchFamily="34" charset="-122"/>
      <p:regular r:id="rId176"/>
      <p:bold r:id="rId177"/>
    </p:embeddedFont>
    <p:embeddedFont>
      <p:font typeface="Verdana" panose="020B0604030504040204" pitchFamily="34" charset="0"/>
      <p:regular r:id="rId186"/>
      <p:bold r:id="rId187"/>
      <p:italic r:id="rId188"/>
      <p:boldItalic r:id="rId189"/>
    </p:embeddedFont>
    <p:embeddedFont>
      <p:font typeface="Wingdings 2" panose="05020102010507070707" pitchFamily="18" charset="2"/>
      <p:regular r:id="rId190"/>
    </p:embeddedFont>
    <p:embeddedFont>
      <p:font typeface="仿宋" panose="02010609060101010101" pitchFamily="49" charset="-122"/>
      <p:regular r:id="rId191"/>
    </p:embeddedFont>
    <p:embeddedFont>
      <p:font typeface="ＭＳ Ｐゴシック" panose="020B0600070205080204" pitchFamily="34" charset="-128"/>
      <p:regular r:id="rId192"/>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120" d="100"/>
          <a:sy n="120" d="100"/>
        </p:scale>
        <p:origin x="900"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font" Target="fonts/font18.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font" Target="fonts/font8.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font" Target="fonts/font19.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font" Target="fonts/font9.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1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notesMaster" Target="notesMasters/notesMaster1.xml"/><Relationship Id="rId194"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1.fntdata"/><Relationship Id="rId189"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fntdata"/><Relationship Id="rId179" Type="http://schemas.openxmlformats.org/officeDocument/2006/relationships/font" Target="fonts/font6.fntdata"/><Relationship Id="rId195" Type="http://schemas.openxmlformats.org/officeDocument/2006/relationships/theme" Target="theme/theme1.xml"/><Relationship Id="rId190" Type="http://schemas.openxmlformats.org/officeDocument/2006/relationships/font" Target="fonts/font1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7.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2.fntdata"/><Relationship Id="rId196"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font" Target="fonts/font13.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3.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font" Target="fonts/font14.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4.fntdata"/><Relationship Id="rId18" Type="http://schemas.openxmlformats.org/officeDocument/2006/relationships/slide" Target="slides/slide15.xml"/><Relationship Id="rId39" Type="http://schemas.openxmlformats.org/officeDocument/2006/relationships/slide" Target="slides/slide36.xml"/></Relationships>
</file>

<file path=ppt/diagrams/_rels/data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BFA2CA4B-6F60-4BAC-85D0-D17D13261D45}" srcId="{85D5085E-9A19-4AAD-9799-233066D76354}" destId="{523B5A40-6C88-4E7B-8370-BC3BAD908198}" srcOrd="0" destOrd="0" parTransId="{4A6FE152-9E61-4CEC-9BC4-79E3A424C0D2}" sibTransId="{2A612B14-1FE9-4940-AD60-58D8C13C2F37}"/>
    <dgm:cxn modelId="{52A72C25-C9F8-4E42-AFAE-C29F4D9B1539}" srcId="{85D5085E-9A19-4AAD-9799-233066D76354}" destId="{906CC4F9-16E2-4572-BF0F-2D71D193110F}" srcOrd="1" destOrd="0" parTransId="{75873D7D-8229-4A50-B8B3-9C809F5F9F2A}" sibTransId="{D297ADB0-BFEE-4AB3-8D8E-293AD20CC74C}"/>
    <dgm:cxn modelId="{81865607-0674-4603-A3A6-09E5AD6F0586}" type="presOf" srcId="{906CC4F9-16E2-4572-BF0F-2D71D193110F}" destId="{CB7DDDF6-2C8B-4B30-A06C-1EA5DB141FBA}" srcOrd="0" destOrd="0" presId="urn:microsoft.com/office/officeart/2009/3/layout/PlusandMinus"/>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t>
        <a:bodyPr/>
        <a:lstStyle/>
        <a:p>
          <a:endParaRPr lang="zh-CN" altLang="en-US"/>
        </a:p>
      </dgm:t>
    </dgm:pt>
  </dgm:ptLst>
  <dgm:cxnLst>
    <dgm:cxn modelId="{98920D84-2D94-4AB0-A8BA-616CE05A6683}" srcId="{4994F04D-6077-4FB2-937D-03324B9DAB34}" destId="{FDE9353F-F89B-4F97-ADC5-22417B99EEF5}" srcOrd="1" destOrd="0" parTransId="{B2C123C1-4D4A-4AFA-AAC7-499F5F557CA3}" sibTransId="{F5F63407-A2E4-4341-BE61-AC23ED700CB0}"/>
    <dgm:cxn modelId="{CEF6D1FE-8B92-487F-B25D-97D16645420C}" type="presOf" srcId="{FDE9353F-F89B-4F97-ADC5-22417B99EEF5}" destId="{FFFA6021-95BD-4804-A726-42B6E8065B83}" srcOrd="1"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C3F2CC92-97D8-4C8F-BAE2-1F1ECD649BD4}" type="presOf" srcId="{85ACDDF9-B7B9-4AE3-AEFD-342A1ED3FDD3}" destId="{8271D559-F991-45A8-861F-E02D43E73A7A}"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4C25B78B-B570-4056-98CA-440F138F90E1}" srcId="{0DA5C5DE-6D17-4EDE-B920-CE5FB3D41ABA}" destId="{5E148EBF-2EB5-487C-A84A-08998CD76BB7}" srcOrd="2" destOrd="0" parTransId="{21295D08-392E-4BE1-9B14-3F97120CA18B}" sibTransId="{76AFDFB6-ED54-46D5-B15F-407D349B5792}"/>
    <dgm:cxn modelId="{E2F31064-17B6-4A9F-90F0-643AB7AC015D}" srcId="{0DA5C5DE-6D17-4EDE-B920-CE5FB3D41ABA}" destId="{85ACDDF9-B7B9-4AE3-AEFD-342A1ED3FDD3}" srcOrd="0" destOrd="0" parTransId="{50644C00-718E-45C3-8ABB-FFE825DC5B7F}" sibTransId="{EE9E075A-BD56-47AA-9D15-0D4E098D5773}"/>
    <dgm:cxn modelId="{B342A0AB-0F65-4C75-907F-2694EA5299EC}" srcId="{FDE9353F-F89B-4F97-ADC5-22417B99EEF5}" destId="{D4E06A52-91F5-4177-AA54-D298036A0598}" srcOrd="0" destOrd="0" parTransId="{730A02EE-39C4-4F26-9573-658C50E91867}" sibTransId="{8E8D6502-6A43-42CC-86CF-1ACBA7051209}"/>
    <dgm:cxn modelId="{429E032C-5CA4-4CE2-ABDA-A9D54787265E}" type="presOf" srcId="{50644C00-718E-45C3-8ABB-FFE825DC5B7F}" destId="{5F5FD024-96B9-4927-9522-4793C366CCDF}"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11C7D167-428D-489B-81C5-0A60BAB5E04E}" type="presOf" srcId="{4994F04D-6077-4FB2-937D-03324B9DAB34}" destId="{220E4BB7-E5A6-4374-B95C-9515D05C4860}"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E51745E3-753D-4294-9A56-14DE5D0AF141}" type="presOf" srcId="{21295D08-392E-4BE1-9B14-3F97120CA18B}" destId="{9164C2E8-A8A5-4BDA-B5B7-3599D5C7C4A2}"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
    <dgm:cxn modelId="{A2AADB49-CA67-451F-90FD-5E3D44EC1EA0}" type="presOf" srcId="{8A5B5183-B82D-4F95-84A7-0F223402066E}" destId="{F367B3BE-A2DF-4CEA-8C18-99C09218A893}" srcOrd="1"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
    <dgm:cxn modelId="{18A337F2-4CE5-4FF6-96A3-CC543DCA5296}" type="presOf" srcId="{C301BCD6-3F1B-4C9C-800D-CE5CBA0188D2}" destId="{77F3D1F0-EBBB-48B7-B04C-56372B956B6C}" srcOrd="0"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5D47E511-8EAF-4CA7-9BF1-030EA642EC1D}" type="presOf" srcId="{F4E096E7-E309-449C-AF8B-5A296EA906C4}" destId="{95E3CB40-70C8-4251-9371-65AB16983D1B}" srcOrd="0" destOrd="1" presId="urn:microsoft.com/office/officeart/2005/8/layout/hList1"/>
    <dgm:cxn modelId="{8C46819A-E2F2-4A0F-A3AF-3440027A2A2A}" type="presOf" srcId="{81E82A4E-660D-4B89-8E46-F01E998CF234}" destId="{0A0E1915-9D9D-42CA-B042-4CD43E01EB46}" srcOrd="0" destOrd="0" presId="urn:microsoft.com/office/officeart/2005/8/layout/hList1"/>
    <dgm:cxn modelId="{E22AA04A-60C5-4A62-80D3-AA64BFF9CF1D}" type="presOf" srcId="{9860C934-C87D-4759-BB10-48F1A13CE6F3}" destId="{40C4515B-BD55-4381-85FB-4FE091B3440E}"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708EB6E9-8893-42FA-98DD-900BD9C56952}" type="presOf" srcId="{76A26C33-5F5F-4CB7-8BAA-820B66BCD2DB}" destId="{45BDFC86-5515-4588-9635-7C14A989AA26}" srcOrd="0" destOrd="0" presId="urn:microsoft.com/office/officeart/2005/8/layout/hList1"/>
    <dgm:cxn modelId="{172F9B15-9093-4236-9475-DF368B583798}" type="presOf" srcId="{7812DD04-1C6E-4759-9B88-C1D91F702372}" destId="{91A65E31-AD27-4BEE-B472-DF1900C7D724}" srcOrd="0" destOrd="1"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F7028CFA-D2C4-48EE-A8D2-426AA23C67E0}" srcId="{81E82A4E-660D-4B89-8E46-F01E998CF234}" destId="{F4E096E7-E309-449C-AF8B-5A296EA906C4}" srcOrd="1" destOrd="0" parTransId="{F3688306-D560-4457-964B-726C46443E2A}" sibTransId="{E885EA05-1FFE-47D4-8502-58320F8AE3F5}"/>
    <dgm:cxn modelId="{28EB9285-5BD9-49B4-8CE4-91F0833DB207}" srcId="{9860C934-C87D-4759-BB10-48F1A13CE6F3}" destId="{459189D0-CB3B-44AF-8603-D9ADA4D9B399}" srcOrd="0" destOrd="0" parTransId="{6C1F0FEC-D5F1-4174-B614-D79A36DF9E9B}" sibTransId="{6272F926-6A57-4FF6-BCD5-C51A88F0EE57}"/>
    <dgm:cxn modelId="{440006A0-5D17-4B31-B22C-81E686270947}" type="presOf" srcId="{459189D0-CB3B-44AF-8603-D9ADA4D9B399}" destId="{91A65E31-AD27-4BEE-B472-DF1900C7D724}"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A93EE387-4E0F-4305-B5A1-F639C498EF18}" srcId="{76A26C33-5F5F-4CB7-8BAA-820B66BCD2DB}" destId="{81E82A4E-660D-4B89-8E46-F01E998CF234}" srcOrd="0" destOrd="0" parTransId="{FE2F3B17-9569-409B-AFBD-15576FC7E7D5}" sibTransId="{3B9E722D-236B-45A9-B93C-C6BEF2201190}"/>
    <dgm:cxn modelId="{698B3F6A-02D3-4DBF-A2E1-9AF6E6954E21}" srcId="{81E82A4E-660D-4B89-8E46-F01E998CF234}" destId="{BCE13BB8-FFE7-434E-AE0E-59033D986A9B}" srcOrd="0" destOrd="0" parTransId="{EBF2A6B2-0661-4DBE-913D-0227603495AA}" sibTransId="{4B40577D-3A60-4734-9913-A35A2EB847DB}"/>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B37E0EFB-4E40-4FEE-8B05-4AE2EB6D24A8}" type="presOf" srcId="{FAF2ACAA-EABC-4881-8EA7-397CDC13C55C}" destId="{D951B7E8-AF72-41D8-8F8D-E56CFF2EB951}"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27F659B2-8BE5-4BDE-B675-088B362B04CA}" type="presOf" srcId="{29E9B057-D1EF-4B46-A5F0-3833969C6F68}" destId="{5DD1E37C-EDC3-41F4-891E-775C4AA49DFB}"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itchFamily="34" charset="-122"/>
              <a:ea typeface="微软雅黑"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
    <dgm:cxn modelId="{1B195DE1-A215-478D-A6DE-67AAB3BAD050}" type="presOf" srcId="{8CF1AA8F-96CB-4B5E-B715-B9028B917988}" destId="{CA2997A6-1A9D-4195-A4F9-95CB281E15D5}"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A7DDFB38-9139-4A21-A289-C3FF5A2E42B4}" type="presOf" srcId="{E0DB3CE6-D371-46C6-BF5C-43B59AB6EDE2}" destId="{4EADB46F-8684-4B72-97FE-D18AEB647819}" srcOrd="0" destOrd="0" presId="urn:microsoft.com/office/officeart/2005/8/layout/vList5"/>
    <dgm:cxn modelId="{EC4EA4BE-F7E1-4328-B1DB-6A0D15C7F420}" srcId="{F9AB813C-B06A-4F31-AE41-5FBC08019F61}" destId="{050A098E-265C-4391-8A02-18D41C9ACEF7}" srcOrd="0" destOrd="0" parTransId="{A6F7A116-B107-4EA4-9066-73D7E647AB1E}" sibTransId="{1BCB1832-21C9-4CED-A453-F89D918E8026}"/>
    <dgm:cxn modelId="{C2EF7411-42DE-465C-8FAE-3EB55B7970F6}" type="presOf" srcId="{050A098E-265C-4391-8A02-18D41C9ACEF7}" destId="{12490A3D-6938-465D-B09D-05FD246C6E9E}" srcOrd="0" destOrd="0" presId="urn:microsoft.com/office/officeart/2005/8/layout/vList5"/>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60735D4F-A4F3-476D-AE58-8AE4EDAE2412}" srcId="{F9AB813C-B06A-4F31-AE41-5FBC08019F61}" destId="{7D7D28CE-69F5-49A1-B14F-3045EE4444C5}" srcOrd="1" destOrd="0" parTransId="{7BA8DCB6-F2BF-48A1-AE72-20D033A4AB32}" sibTransId="{56A15820-9812-4C8B-9CED-F317235A9064}"/>
    <dgm:cxn modelId="{F099BD6E-6DE6-4DC8-8916-951CC33D3D91}" srcId="{7D7D28CE-69F5-49A1-B14F-3045EE4444C5}" destId="{E0DB3CE6-D371-46C6-BF5C-43B59AB6EDE2}" srcOrd="0" destOrd="0" parTransId="{EF117184-0A6B-450A-9F46-59148824F74C}" sibTransId="{3ECD476C-4C81-48A0-A49D-D9F381D723F0}"/>
    <dgm:cxn modelId="{2E444A85-2D22-48A3-8A02-211B5B9A1B48}" srcId="{7D7D28CE-69F5-49A1-B14F-3045EE4444C5}" destId="{679FA712-BCAA-459B-A818-2FEE70636A61}" srcOrd="1" destOrd="0" parTransId="{0A4C7176-71C6-4DA2-A49E-1FBD36EA537F}" sibTransId="{C008DC61-DEEE-4E2B-8DE7-4B2E6EECC852}"/>
    <dgm:cxn modelId="{03AFA410-631A-40E5-B964-EC11BE5D8531}" type="presOf" srcId="{1B66B706-D603-46A5-9883-124C05B8E875}" destId="{D8322834-D555-4278-B09F-615875E565CE}" srcOrd="0" destOrd="2" presId="urn:microsoft.com/office/officeart/2005/8/layout/vList5"/>
    <dgm:cxn modelId="{C64A0FEB-C933-463E-AEB0-9AD63DC6FF69}" type="presOf" srcId="{0C3747A4-6E14-4B4D-B352-09BA88A76C46}" destId="{D8322834-D555-4278-B09F-615875E565CE}" srcOrd="0" destOrd="1" presId="urn:microsoft.com/office/officeart/2005/8/layout/vList5"/>
    <dgm:cxn modelId="{A9A0C1BE-E752-49A8-9D77-F0F4F763D66F}" type="presOf" srcId="{FEF4933F-9CB0-4FCB-8C1E-9CB99A07B49E}" destId="{D8322834-D555-4278-B09F-615875E565CE}" srcOrd="0" destOrd="0" presId="urn:microsoft.com/office/officeart/2005/8/layout/vList5"/>
    <dgm:cxn modelId="{83A05107-00D7-4222-B7C2-A60E72976CB4}" srcId="{050A098E-265C-4391-8A02-18D41C9ACEF7}" destId="{FEF4933F-9CB0-4FCB-8C1E-9CB99A07B49E}" srcOrd="0" destOrd="0" parTransId="{496C612B-0359-4353-8637-BF1552A99E99}" sibTransId="{E18C0578-B49C-4E15-96F8-93E15DFFC7F1}"/>
    <dgm:cxn modelId="{FBD4A315-3663-4844-922B-3DBBE857371B}" type="presOf" srcId="{7D7D28CE-69F5-49A1-B14F-3045EE4444C5}" destId="{90C011AE-3F91-416D-B2FD-433B35EC17A6}" srcOrd="0" destOrd="0" presId="urn:microsoft.com/office/officeart/2005/8/layout/vList5"/>
    <dgm:cxn modelId="{63CD9407-2941-47C4-89ED-D215479544D9}" type="presOf" srcId="{679FA712-BCAA-459B-A818-2FEE70636A61}" destId="{4EADB46F-8684-4B72-97FE-D18AEB647819}" srcOrd="0" destOrd="1"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游戏，视频，社交，电子邮件，购物，网店，</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网银，无现金支付，数字钱包，数字货币，</a:t>
          </a:r>
          <a:r>
            <a:rPr lang="en-US" altLang="en-US"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应用和服务</a:t>
          </a:r>
          <a:endParaRPr lang="zh-CN" altLang="en-US" sz="1800" b="1" kern="1200" dirty="0">
            <a:latin typeface="微软雅黑" panose="020B0503020204020204" pitchFamily="34" charset="-122"/>
            <a:ea typeface="微软雅黑" panose="020B0503020204020204" pitchFamily="34" charset="-122"/>
          </a:endParaRP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互连结构，交换技术，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en-US" altLang="zh-CN" sz="1800" b="1" kern="1200" dirty="0" smtClean="0">
              <a:latin typeface="微软雅黑" panose="020B0503020204020204" pitchFamily="34" charset="-122"/>
              <a:ea typeface="微软雅黑" panose="020B0503020204020204" pitchFamily="34" charset="-122"/>
            </a:rPr>
            <a:t>TCP/IP </a:t>
          </a:r>
          <a:r>
            <a:rPr lang="zh-CN" altLang="en-US" sz="1800" b="1" kern="1200" dirty="0" smtClean="0">
              <a:latin typeface="微软雅黑" panose="020B0503020204020204" pitchFamily="34" charset="-122"/>
              <a:ea typeface="微软雅黑" panose="020B0503020204020204" pitchFamily="34" charset="-122"/>
            </a:rPr>
            <a:t>体系结构与协议，</a:t>
          </a:r>
          <a:r>
            <a:rPr lang="en-US" altLang="zh-CN" sz="1800" b="1" kern="1200" dirty="0" smtClean="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工作原理</a:t>
          </a:r>
          <a:endParaRPr lang="zh-CN" altLang="en-US" sz="1800" b="1" kern="1200" dirty="0">
            <a:latin typeface="微软雅黑" panose="020B0503020204020204" pitchFamily="34" charset="-122"/>
            <a:ea typeface="微软雅黑" panose="020B0503020204020204" pitchFamily="34" charset="-122"/>
          </a:endParaRP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费用</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标准化</a:t>
          </a:r>
          <a:endParaRPr lang="zh-CN" altLang="en-US" sz="1800" b="1" kern="1200" dirty="0">
            <a:latin typeface="微软雅黑" panose="020B0503020204020204" pitchFamily="34" charset="-122"/>
            <a:ea typeface="微软雅黑" panose="020B0503020204020204" pitchFamily="34" charset="-122"/>
          </a:endParaRP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质量</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可靠性</a:t>
          </a:r>
          <a:endParaRPr lang="zh-CN" altLang="en-US" sz="1800" b="1" kern="1200" dirty="0">
            <a:latin typeface="微软雅黑" panose="020B0503020204020204" pitchFamily="34" charset="-122"/>
            <a:ea typeface="微软雅黑" panose="020B0503020204020204" pitchFamily="34" charset="-122"/>
          </a:endParaRP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kern="1200" dirty="0">
            <a:solidFill>
              <a:schemeClr val="tx1"/>
            </a:solidFill>
            <a:latin typeface="微软雅黑" panose="020B0503020204020204" pitchFamily="34" charset="-122"/>
            <a:ea typeface="微软雅黑" panose="020B0503020204020204" pitchFamily="34" charset="-122"/>
          </a:endParaRP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可扩展性和可升级性</a:t>
          </a:r>
          <a:endParaRPr lang="zh-CN" altLang="en-US" sz="1800" b="1" kern="1200" dirty="0">
            <a:latin typeface="微软雅黑" panose="020B0503020204020204" pitchFamily="34" charset="-122"/>
            <a:ea typeface="微软雅黑" panose="020B0503020204020204" pitchFamily="34" charset="-122"/>
          </a:endParaRP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各层之间是独立的。</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灵活性好。</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结构上可分割开。</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易于实现和维护</a:t>
          </a:r>
        </a:p>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smtClean="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smtClean="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其实现保证了能够向上一层提供服务。</a:t>
          </a:r>
          <a:endParaRPr lang="zh-CN" altLang="en-US" sz="1400" b="1" kern="1200" dirty="0">
            <a:latin typeface="微软雅黑" panose="020B0503020204020204" pitchFamily="34" charset="-122"/>
            <a:ea typeface="微软雅黑" panose="020B0503020204020204" pitchFamily="34" charset="-122"/>
          </a:endParaRP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对上面的服务用户是透明的。 </a:t>
          </a:r>
          <a:endParaRPr lang="zh-CN" altLang="en-US" sz="1400" b="1" kern="1200" dirty="0">
            <a:latin typeface="微软雅黑" panose="020B0503020204020204" pitchFamily="34" charset="-122"/>
            <a:ea typeface="微软雅黑" panose="020B0503020204020204" pitchFamily="34" charset="-122"/>
          </a:endParaRP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是“水平的”</a:t>
          </a:r>
          <a:endParaRPr lang="zh-CN" altLang="en-US" sz="1400" b="1" kern="1200" dirty="0">
            <a:latin typeface="微软雅黑" panose="020B0503020204020204" pitchFamily="34" charset="-122"/>
            <a:ea typeface="微软雅黑" panose="020B0503020204020204" pitchFamily="34" charset="-122"/>
          </a:endParaRP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kern="1200" dirty="0">
            <a:latin typeface="微软雅黑" panose="020B0503020204020204" pitchFamily="34" charset="-122"/>
            <a:ea typeface="微软雅黑" panose="020B0503020204020204" pitchFamily="34" charset="-122"/>
          </a:endParaRP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是“垂直的”</a:t>
          </a:r>
          <a:endParaRPr lang="zh-CN" altLang="en-US" sz="1400" b="1" kern="1200" dirty="0">
            <a:latin typeface="微软雅黑" panose="020B0503020204020204" pitchFamily="34" charset="-122"/>
            <a:ea typeface="微软雅黑" panose="020B0503020204020204" pitchFamily="34" charset="-122"/>
          </a:endParaRPr>
        </a:p>
      </dsp:txBody>
      <dsp:txXfrm>
        <a:off x="4325515" y="2301193"/>
        <a:ext cx="2977764" cy="4678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kern="1200" dirty="0">
            <a:solidFill>
              <a:srgbClr val="000066"/>
            </a:solidFill>
            <a:latin typeface="微软雅黑" panose="020B0503020204020204" pitchFamily="34" charset="-122"/>
            <a:ea typeface="微软雅黑" panose="020B0503020204020204" pitchFamily="34" charset="-122"/>
          </a:endParaRPr>
        </a:p>
      </dsp:txBody>
      <dsp:txXfrm>
        <a:off x="335499" y="973157"/>
        <a:ext cx="423586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连通性 </a:t>
          </a:r>
          <a:r>
            <a:rPr lang="en-US" altLang="en-US" sz="1800" b="1" kern="1200" dirty="0" smtClean="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kern="1200" dirty="0">
            <a:latin typeface="微软雅黑" panose="020B0503020204020204" pitchFamily="34" charset="-122"/>
            <a:ea typeface="微软雅黑" panose="020B0503020204020204" pitchFamily="34" charset="-122"/>
          </a:endParaRP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资源共享 </a:t>
          </a:r>
          <a:r>
            <a:rPr lang="en-US" altLang="en-US" sz="1800" b="1" kern="1200" dirty="0" smtClean="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实现信息共享、软件共享、硬件共享。</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kern="1200" dirty="0">
            <a:latin typeface="微软雅黑" panose="020B0503020204020204" pitchFamily="34" charset="-122"/>
            <a:ea typeface="微软雅黑" panose="020B0503020204020204" pitchFamily="34" charset="-122"/>
          </a:endParaRP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互联网</a:t>
          </a:r>
          <a:endParaRPr lang="zh-CN" altLang="en-US" sz="1800" b="1" kern="1200" dirty="0">
            <a:latin typeface="微软雅黑" panose="020B0503020204020204" pitchFamily="34" charset="-122"/>
            <a:ea typeface="微软雅黑" panose="020B0503020204020204" pitchFamily="34" charset="-122"/>
          </a:endParaRP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工业</a:t>
          </a:r>
          <a:endParaRPr lang="zh-CN" altLang="en-US" sz="1600" b="1" kern="1200" dirty="0">
            <a:latin typeface="微软雅黑" panose="020B0503020204020204" pitchFamily="34" charset="-122"/>
            <a:ea typeface="微软雅黑" panose="020B0503020204020204" pitchFamily="34" charset="-122"/>
          </a:endParaRP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农业</a:t>
          </a:r>
          <a:endParaRPr lang="zh-CN" altLang="en-US" sz="1600" b="1" kern="1200" dirty="0">
            <a:latin typeface="微软雅黑" panose="020B0503020204020204" pitchFamily="34" charset="-122"/>
            <a:ea typeface="微软雅黑" panose="020B0503020204020204" pitchFamily="34" charset="-122"/>
          </a:endParaRP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教育</a:t>
          </a:r>
          <a:endParaRPr lang="zh-CN" altLang="en-US" sz="1600" b="1" kern="1200" dirty="0">
            <a:latin typeface="微软雅黑" panose="020B0503020204020204" pitchFamily="34" charset="-122"/>
            <a:ea typeface="微软雅黑" panose="020B0503020204020204" pitchFamily="34" charset="-122"/>
          </a:endParaRP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医疗</a:t>
          </a:r>
          <a:endParaRPr lang="zh-CN" altLang="en-US" sz="1600" b="1" kern="1200" dirty="0">
            <a:latin typeface="微软雅黑" panose="020B0503020204020204" pitchFamily="34" charset="-122"/>
            <a:ea typeface="微软雅黑" panose="020B0503020204020204" pitchFamily="34" charset="-122"/>
          </a:endParaRP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商业</a:t>
          </a:r>
          <a:endParaRPr lang="zh-CN" altLang="en-US" sz="1600" b="1" kern="1200" dirty="0">
            <a:latin typeface="微软雅黑" panose="020B0503020204020204" pitchFamily="34" charset="-122"/>
            <a:ea typeface="微软雅黑" panose="020B0503020204020204" pitchFamily="34" charset="-122"/>
          </a:endParaRP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交通</a:t>
          </a:r>
          <a:endParaRPr lang="zh-CN" altLang="en-US" sz="1600" b="1" kern="1200" dirty="0">
            <a:latin typeface="微软雅黑" panose="020B0503020204020204" pitchFamily="34" charset="-122"/>
            <a:ea typeface="微软雅黑" panose="020B0503020204020204" pitchFamily="34" charset="-122"/>
          </a:endParaRP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政务</a:t>
          </a:r>
          <a:endParaRPr lang="zh-CN" altLang="en-US" sz="1600" b="1" kern="1200" dirty="0">
            <a:latin typeface="微软雅黑" panose="020B0503020204020204" pitchFamily="34" charset="-122"/>
            <a:ea typeface="微软雅黑" panose="020B0503020204020204" pitchFamily="34" charset="-122"/>
          </a:endParaRP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欺诈</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chemeClr val="tx1"/>
              </a:solidFill>
              <a:latin typeface="微软雅黑" panose="020B0503020204020204" pitchFamily="34" charset="-122"/>
              <a:ea typeface="微软雅黑" panose="020B0503020204020204" pitchFamily="34" charset="-122"/>
            </a:rPr>
            <a:t>网瘾</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lvl="0" algn="l" defTabSz="711200">
            <a:lnSpc>
              <a:spcPct val="90000"/>
            </a:lnSpc>
            <a:spcBef>
              <a:spcPct val="0"/>
            </a:spcBef>
            <a:spcAft>
              <a:spcPct val="35000"/>
            </a:spcAft>
          </a:pPr>
          <a:r>
            <a:rPr lang="en-US" altLang="zh-CN" sz="1600" b="1" kern="1200" smtClean="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1969 – 1990</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从单个网络 </a:t>
          </a:r>
          <a:r>
            <a:rPr lang="en-US" altLang="en-US" sz="1800" b="1" kern="1200" dirty="0" smtClean="0">
              <a:latin typeface="微软雅黑" panose="020B0503020204020204" pitchFamily="34" charset="-122"/>
              <a:ea typeface="微软雅黑" panose="020B0503020204020204" pitchFamily="34" charset="-122"/>
            </a:rPr>
            <a:t>ARPANET </a:t>
          </a:r>
          <a:r>
            <a:rPr lang="zh-CN" altLang="en-US" sz="1800" b="1" kern="1200" dirty="0" smtClean="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1985 – 1993</a:t>
          </a:r>
        </a:p>
        <a:p>
          <a:pPr lvl="0" algn="l" defTabSz="800100">
            <a:lnSpc>
              <a:spcPts val="28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ts val="2800"/>
            </a:lnSpc>
            <a:spcBef>
              <a:spcPct val="0"/>
            </a:spcBef>
            <a:spcAft>
              <a:spcPts val="0"/>
            </a:spcAft>
          </a:pPr>
          <a:r>
            <a:rPr lang="en-US" altLang="en-US" sz="1800" b="1" kern="1200" dirty="0" smtClean="0">
              <a:solidFill>
                <a:srgbClr val="CC00CC"/>
              </a:solidFill>
              <a:latin typeface="微软雅黑" panose="020B0503020204020204" pitchFamily="34" charset="-122"/>
              <a:ea typeface="微软雅黑" panose="020B0503020204020204" pitchFamily="34" charset="-122"/>
            </a:rPr>
            <a:t>1993 –</a:t>
          </a:r>
          <a:r>
            <a:rPr lang="en-US" altLang="zh-CN" sz="1800" b="1" kern="1200" dirty="0" smtClean="0">
              <a:solidFill>
                <a:srgbClr val="CC00CC"/>
              </a:solidFill>
              <a:latin typeface="微软雅黑" panose="020B0503020204020204" pitchFamily="34" charset="-122"/>
              <a:ea typeface="微软雅黑" panose="020B0503020204020204" pitchFamily="34" charset="-122"/>
            </a:rPr>
            <a:t> </a:t>
          </a:r>
          <a:r>
            <a:rPr lang="zh-CN" altLang="en-US" sz="1800" b="1" kern="1200" dirty="0" smtClean="0">
              <a:solidFill>
                <a:srgbClr val="CC00CC"/>
              </a:solidFill>
              <a:latin typeface="微软雅黑" panose="020B0503020204020204" pitchFamily="34" charset="-122"/>
              <a:ea typeface="微软雅黑" panose="020B0503020204020204" pitchFamily="34" charset="-122"/>
            </a:rPr>
            <a:t>现在</a:t>
          </a:r>
          <a:endParaRPr lang="en-US" altLang="zh-CN" sz="1800" b="1" kern="1200" dirty="0" smtClean="0">
            <a:solidFill>
              <a:srgbClr val="CC00CC"/>
            </a:solidFill>
            <a:latin typeface="微软雅黑" panose="020B0503020204020204" pitchFamily="34" charset="-122"/>
            <a:ea typeface="微软雅黑" panose="020B0503020204020204" pitchFamily="34" charset="-122"/>
          </a:endParaRPr>
        </a:p>
        <a:p>
          <a:pPr lvl="0" algn="l" defTabSz="800100">
            <a:lnSpc>
              <a:spcPts val="2800"/>
            </a:lnSpc>
            <a:spcBef>
              <a:spcPct val="0"/>
            </a:spcBef>
            <a:spcAft>
              <a:spcPts val="0"/>
            </a:spcAft>
          </a:pPr>
          <a:r>
            <a:rPr lang="zh-CN" altLang="zh-CN" sz="1800" b="1" kern="1200" dirty="0" smtClean="0">
              <a:latin typeface="微软雅黑" panose="020B0503020204020204" pitchFamily="34" charset="-122"/>
              <a:ea typeface="微软雅黑" panose="020B0503020204020204" pitchFamily="34" charset="-122"/>
            </a:rPr>
            <a:t>全球范围的多层次</a:t>
          </a:r>
          <a:r>
            <a:rPr lang="en-US" altLang="zh-CN" sz="1800" b="1" kern="1200" dirty="0" smtClean="0">
              <a:latin typeface="微软雅黑" panose="020B0503020204020204" pitchFamily="34" charset="-122"/>
              <a:ea typeface="微软雅黑" panose="020B0503020204020204" pitchFamily="34" charset="-122"/>
            </a:rPr>
            <a:t> ISP </a:t>
          </a:r>
          <a:r>
            <a:rPr lang="zh-CN" altLang="zh-CN" sz="1800" b="1" kern="1200" dirty="0" smtClean="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客户</a:t>
          </a:r>
          <a:r>
            <a:rPr lang="en-US" altLang="zh-CN" sz="1800" b="1" kern="1200" dirty="0" smtClean="0">
              <a:latin typeface="微软雅黑" panose="020B0503020204020204" pitchFamily="34" charset="-122"/>
              <a:ea typeface="微软雅黑" panose="020B0503020204020204" pitchFamily="34" charset="-122"/>
            </a:rPr>
            <a:t>/</a:t>
          </a:r>
          <a:r>
            <a:rPr lang="zh-CN" altLang="en-US" sz="1800" b="1" kern="1200" dirty="0" smtClean="0">
              <a:latin typeface="微软雅黑" panose="020B0503020204020204" pitchFamily="34" charset="-122"/>
              <a:ea typeface="微软雅黑" panose="020B0503020204020204" pitchFamily="34" charset="-122"/>
            </a:rPr>
            <a:t>服务器方式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Client / Server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C/S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100000"/>
            </a:lnSpc>
            <a:spcBef>
              <a:spcPct val="0"/>
            </a:spcBef>
            <a:spcAft>
              <a:spcPts val="0"/>
            </a:spcAft>
          </a:pPr>
          <a:r>
            <a:rPr lang="zh-CN" altLang="en-US" sz="1800" b="1" kern="1200" dirty="0" smtClean="0">
              <a:latin typeface="微软雅黑" panose="020B0503020204020204" pitchFamily="34" charset="-122"/>
              <a:ea typeface="微软雅黑" panose="020B0503020204020204" pitchFamily="34" charset="-122"/>
            </a:rPr>
            <a:t>对等方式</a:t>
          </a:r>
          <a:endParaRPr lang="en-US" altLang="zh-CN" sz="1800" b="1" kern="1200" dirty="0" smtClean="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smtClean="0">
              <a:latin typeface="微软雅黑" panose="020B0503020204020204" pitchFamily="34" charset="-122"/>
              <a:ea typeface="微软雅黑" panose="020B0503020204020204" pitchFamily="34" charset="-122"/>
            </a:rPr>
            <a:t>Peer to Peer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简称为 </a:t>
          </a:r>
          <a:r>
            <a:rPr lang="en-US" altLang="en-US" sz="1800" b="1" kern="1200" dirty="0" smtClean="0">
              <a:latin typeface="微软雅黑" panose="020B0503020204020204" pitchFamily="34" charset="-122"/>
              <a:ea typeface="微软雅黑" panose="020B0503020204020204" pitchFamily="34" charset="-122"/>
            </a:rPr>
            <a:t>P2P </a:t>
          </a:r>
          <a:r>
            <a:rPr lang="zh-CN" altLang="en-US" sz="1800" b="1" kern="1200" dirty="0" smtClean="0">
              <a:latin typeface="微软雅黑" panose="020B0503020204020204" pitchFamily="34" charset="-122"/>
              <a:ea typeface="微软雅黑" panose="020B0503020204020204" pitchFamily="34" charset="-122"/>
            </a:rPr>
            <a:t>方式</a:t>
          </a:r>
          <a:endParaRPr lang="zh-CN" altLang="en-US" sz="1800" b="1" kern="1200" dirty="0">
            <a:latin typeface="微软雅黑" panose="020B0503020204020204" pitchFamily="34" charset="-122"/>
            <a:ea typeface="微软雅黑" panose="020B0503020204020204" pitchFamily="34" charset="-122"/>
          </a:endParaRP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重要性能指标</a:t>
          </a:r>
          <a:endParaRPr lang="zh-CN" altLang="en-US" sz="1600" b="1" kern="1200" dirty="0">
            <a:latin typeface="微软雅黑" panose="020B0503020204020204" pitchFamily="34" charset="-122"/>
            <a:ea typeface="微软雅黑" panose="020B0503020204020204" pitchFamily="34" charset="-122"/>
          </a:endParaRP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速率</a:t>
          </a:r>
          <a:endParaRPr lang="zh-CN" altLang="en-US" sz="1600" b="1" kern="1200" dirty="0">
            <a:latin typeface="微软雅黑" panose="020B0503020204020204" pitchFamily="34" charset="-122"/>
            <a:ea typeface="微软雅黑" panose="020B0503020204020204" pitchFamily="34" charset="-122"/>
          </a:endParaRP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80000"/>
            </a:lnSpc>
            <a:spcBef>
              <a:spcPct val="0"/>
            </a:spcBef>
            <a:spcAft>
              <a:spcPts val="0"/>
            </a:spcAft>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itchFamily="34" charset="-122"/>
              <a:ea typeface="微软雅黑" pitchFamily="34" charset="-122"/>
            </a:rPr>
            <a:t>带宽</a:t>
          </a:r>
          <a:endParaRPr lang="zh-CN" altLang="en-US" sz="1600" b="1" kern="1200" dirty="0">
            <a:latin typeface="微软雅黑" panose="020B0503020204020204" pitchFamily="34" charset="-122"/>
            <a:ea typeface="微软雅黑" panose="020B0503020204020204" pitchFamily="34" charset="-122"/>
          </a:endParaRP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吞吐率</a:t>
          </a:r>
          <a:endParaRPr lang="zh-CN" altLang="en-US" sz="1400" b="1" kern="1200" dirty="0">
            <a:latin typeface="微软雅黑" panose="020B0503020204020204" pitchFamily="34" charset="-122"/>
            <a:ea typeface="微软雅黑" panose="020B0503020204020204" pitchFamily="34" charset="-122"/>
          </a:endParaRP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80000"/>
            </a:lnSpc>
            <a:spcBef>
              <a:spcPct val="0"/>
            </a:spcBef>
            <a:spcAft>
              <a:spcPts val="0"/>
            </a:spcAft>
          </a:pPr>
          <a:r>
            <a:rPr lang="zh-CN" altLang="en-US" sz="1600" b="1" kern="1200" dirty="0" smtClean="0">
              <a:latin typeface="微软雅黑" panose="020B0503020204020204" pitchFamily="34" charset="-122"/>
              <a:ea typeface="微软雅黑" panose="020B0503020204020204" pitchFamily="34" charset="-122"/>
            </a:rPr>
            <a:t>时延</a:t>
          </a:r>
          <a:endParaRPr lang="zh-CN" altLang="en-US" sz="1600" b="1" kern="1200" dirty="0">
            <a:latin typeface="微软雅黑" panose="020B0503020204020204" pitchFamily="34" charset="-122"/>
            <a:ea typeface="微软雅黑" panose="020B0503020204020204" pitchFamily="34" charset="-122"/>
          </a:endParaRP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时延带宽积</a:t>
          </a:r>
          <a:endParaRPr lang="zh-CN" altLang="en-US" sz="1400" b="1" kern="1200" dirty="0">
            <a:latin typeface="微软雅黑" panose="020B0503020204020204" pitchFamily="34" charset="-122"/>
            <a:ea typeface="微软雅黑" panose="020B0503020204020204" pitchFamily="34" charset="-122"/>
          </a:endParaRP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往返</a:t>
          </a:r>
          <a:endParaRPr lang="en-US" altLang="zh-CN" sz="1400" b="1" kern="1200" dirty="0" smtClean="0">
            <a:latin typeface="微软雅黑" panose="020B0503020204020204" pitchFamily="34" charset="-122"/>
            <a:ea typeface="微软雅黑" panose="020B0503020204020204" pitchFamily="34" charset="-122"/>
          </a:endParaRPr>
        </a:p>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时间</a:t>
          </a:r>
          <a:endParaRPr lang="zh-CN" altLang="en-US" sz="1400" b="1" kern="1200" dirty="0">
            <a:latin typeface="微软雅黑" panose="020B0503020204020204" pitchFamily="34" charset="-122"/>
            <a:ea typeface="微软雅黑" panose="020B0503020204020204" pitchFamily="34" charset="-122"/>
          </a:endParaRP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80000"/>
            </a:lnSpc>
            <a:spcBef>
              <a:spcPct val="0"/>
            </a:spcBef>
            <a:spcAft>
              <a:spcPts val="0"/>
            </a:spcAft>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80000"/>
            </a:lnSpc>
            <a:spcBef>
              <a:spcPct val="0"/>
            </a:spcBef>
            <a:spcAft>
              <a:spcPts val="0"/>
            </a:spcAft>
          </a:pPr>
          <a:r>
            <a:rPr lang="zh-CN" altLang="en-US" sz="1400" b="1" kern="1200" dirty="0" smtClean="0">
              <a:latin typeface="微软雅黑" panose="020B0503020204020204" pitchFamily="34" charset="-122"/>
              <a:ea typeface="微软雅黑" panose="020B0503020204020204" pitchFamily="34" charset="-122"/>
            </a:rPr>
            <a:t>利用率</a:t>
          </a:r>
          <a:endParaRPr lang="zh-CN" altLang="en-US" sz="1400" b="1" kern="1200" dirty="0">
            <a:latin typeface="微软雅黑" panose="020B0503020204020204" pitchFamily="34" charset="-122"/>
            <a:ea typeface="微软雅黑" panose="020B0503020204020204" pitchFamily="34" charset="-122"/>
          </a:endParaRP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某个信号具有的</a:t>
          </a:r>
          <a:r>
            <a:rPr lang="zh-CN" altLang="en-US" sz="1600" b="1" kern="1200"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单位是</a:t>
          </a:r>
          <a:r>
            <a:rPr lang="zh-CN" altLang="en-US" sz="1600" b="1" kern="1200" dirty="0" smtClean="0">
              <a:solidFill>
                <a:srgbClr val="0000FF"/>
              </a:solidFill>
              <a:latin typeface="微软雅黑" panose="020B0503020204020204" pitchFamily="34" charset="-122"/>
              <a:ea typeface="微软雅黑" panose="020B0503020204020204" pitchFamily="34" charset="-122"/>
            </a:rPr>
            <a:t>赫</a:t>
          </a:r>
          <a:r>
            <a:rPr lang="zh-CN" altLang="en-US" sz="1600" b="1" kern="1200" dirty="0" smtClean="0">
              <a:latin typeface="微软雅黑" panose="020B0503020204020204" pitchFamily="34" charset="-122"/>
              <a:ea typeface="微软雅黑" panose="020B0503020204020204" pitchFamily="34" charset="-122"/>
            </a:rPr>
            <a:t>（或千赫、兆赫、吉赫等）。</a:t>
          </a:r>
          <a:endParaRPr lang="zh-CN" altLang="en-US" sz="1600" b="1" kern="1200" dirty="0">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某信道允许通过的信号频带范围称为该</a:t>
          </a:r>
          <a:r>
            <a:rPr lang="zh-CN" altLang="en-US" sz="1600" b="1" kern="1200"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smtClean="0">
              <a:latin typeface="微软雅黑" panose="020B0503020204020204" pitchFamily="34" charset="-122"/>
              <a:ea typeface="微软雅黑" panose="020B0503020204020204" pitchFamily="34" charset="-122"/>
            </a:rPr>
            <a:t>（或通频带）。</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bg1"/>
              </a:solidFill>
              <a:latin typeface="微软雅黑" panose="020B0503020204020204" pitchFamily="34" charset="-122"/>
              <a:ea typeface="微软雅黑" panose="020B0503020204020204" pitchFamily="34" charset="-122"/>
            </a:rPr>
            <a:t>频域</a:t>
          </a:r>
          <a:endParaRPr lang="zh-CN" altLang="en-US" sz="1800" b="1" kern="1200" dirty="0">
            <a:solidFill>
              <a:schemeClr val="bg1"/>
            </a:solidFill>
            <a:latin typeface="微软雅黑" panose="020B0503020204020204" pitchFamily="34" charset="-122"/>
            <a:ea typeface="微软雅黑" panose="020B0503020204020204" pitchFamily="34" charset="-122"/>
          </a:endParaRP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kern="1200" dirty="0">
            <a:solidFill>
              <a:srgbClr val="0000FF"/>
            </a:solidFill>
            <a:latin typeface="微软雅黑" panose="020B0503020204020204" pitchFamily="34" charset="-122"/>
            <a:ea typeface="微软雅黑" panose="020B0503020204020204" pitchFamily="34" charset="-122"/>
          </a:endParaRPr>
        </a:p>
        <a:p>
          <a:pPr marL="171450" lvl="1" indent="-171450" algn="l" defTabSz="711200">
            <a:lnSpc>
              <a:spcPts val="2400"/>
            </a:lnSpc>
            <a:spcBef>
              <a:spcPct val="0"/>
            </a:spcBef>
            <a:spcAft>
              <a:spcPts val="0"/>
            </a:spcAft>
            <a:buChar char="••"/>
          </a:pPr>
          <a:r>
            <a:rPr lang="zh-CN" altLang="en-US" sz="1600" b="1" kern="1200" dirty="0" smtClean="0">
              <a:latin typeface="微软雅黑" panose="020B0503020204020204" pitchFamily="34" charset="-122"/>
              <a:ea typeface="微软雅黑" panose="020B0503020204020204" pitchFamily="34" charset="-122"/>
            </a:rPr>
            <a:t>单位就是数据率的单位 </a:t>
          </a:r>
          <a:r>
            <a:rPr lang="en-US" altLang="en-US" sz="1600" b="1" kern="1200" dirty="0" smtClean="0">
              <a:latin typeface="微软雅黑" panose="020B0503020204020204" pitchFamily="34" charset="-122"/>
              <a:ea typeface="微软雅黑" panose="020B0503020204020204" pitchFamily="34" charset="-122"/>
            </a:rPr>
            <a:t>bit/s</a:t>
          </a:r>
          <a:r>
            <a:rPr lang="zh-CN" altLang="en-US"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ts val="2400"/>
            </a:lnSpc>
            <a:spcBef>
              <a:spcPct val="0"/>
            </a:spcBef>
            <a:spcAft>
              <a:spcPts val="0"/>
            </a:spcAft>
          </a:pPr>
          <a:r>
            <a:rPr lang="zh-CN" altLang="en-US" sz="1800" b="1" kern="1200" dirty="0" smtClean="0">
              <a:solidFill>
                <a:schemeClr val="tx1"/>
              </a:solidFill>
              <a:latin typeface="微软雅黑" panose="020B0503020204020204" pitchFamily="34" charset="-122"/>
              <a:ea typeface="微软雅黑" panose="020B0503020204020204" pitchFamily="34" charset="-122"/>
            </a:rPr>
            <a:t>时域</a:t>
          </a:r>
          <a:endParaRPr lang="zh-CN" altLang="en-US" sz="1800" b="1" kern="1200" dirty="0">
            <a:solidFill>
              <a:schemeClr val="tx1"/>
            </a:solidFill>
            <a:latin typeface="微软雅黑" panose="020B0503020204020204" pitchFamily="34" charset="-122"/>
            <a:ea typeface="微软雅黑" panose="020B0503020204020204" pitchFamily="34" charset="-122"/>
          </a:endParaRP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信道利用率</a:t>
          </a:r>
          <a:endParaRPr lang="zh-CN" altLang="en-US" sz="1800" b="1" kern="1200" dirty="0">
            <a:latin typeface="微软雅黑" panose="020B0503020204020204" pitchFamily="34" charset="-122"/>
            <a:ea typeface="微软雅黑" panose="020B0503020204020204" pitchFamily="34" charset="-122"/>
          </a:endParaRP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完全空闲的信道的利用率是零。</a:t>
          </a:r>
          <a:endParaRPr lang="zh-CN" altLang="en-US" sz="1800" b="1" kern="1200" dirty="0">
            <a:latin typeface="微软雅黑" panose="020B0503020204020204" pitchFamily="34" charset="-122"/>
            <a:ea typeface="微软雅黑" panose="020B0503020204020204" pitchFamily="34" charset="-122"/>
          </a:endParaRP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网络利用率</a:t>
          </a:r>
          <a:endParaRPr lang="zh-CN" altLang="en-US" sz="1800" b="1" kern="1200" dirty="0">
            <a:latin typeface="微软雅黑" panose="020B0503020204020204" pitchFamily="34" charset="-122"/>
            <a:ea typeface="微软雅黑" panose="020B0503020204020204" pitchFamily="34" charset="-122"/>
          </a:endParaRP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微软雅黑" panose="020B0503020204020204" pitchFamily="34" charset="-122"/>
              <a:ea typeface="微软雅黑" panose="020B0503020204020204" pitchFamily="34" charset="-122"/>
            </a:rPr>
            <a:t>全网络的信道利用率的加权平均值。</a:t>
          </a:r>
          <a:endParaRPr lang="zh-CN" altLang="en-US" sz="1800" b="1" kern="1200" dirty="0">
            <a:latin typeface="微软雅黑" panose="020B0503020204020204" pitchFamily="34" charset="-122"/>
            <a:ea typeface="微软雅黑" panose="020B0503020204020204" pitchFamily="34" charset="-122"/>
          </a:endParaRP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2024/9/1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18</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29</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30</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35</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46</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50</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52</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上天入地</a:t>
            </a:r>
            <a:r>
              <a:rPr lang="en-US" altLang="zh-CN" sz="1400" b="0" dirty="0"/>
              <a:t>,</a:t>
            </a:r>
            <a:r>
              <a:rPr lang="zh-CN" altLang="en-US" sz="1400" b="0" dirty="0"/>
              <a:t> 无处不在的网络和应用</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讲解几种典型网络和应用，可以根据课时情况，多说说不同网络应用的特色，特别是与网络相关的特色。</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例如，远程医疗需要网络时延的精准控制，无人码头的远程操控需要可靠性；</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井下通信需要无线信号的抗干扰、抗衰减和事故中的应急组网；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马斯克的星链计划：预计通过约</a:t>
            </a:r>
            <a:r>
              <a:rPr lang="en-US" altLang="zh-CN" sz="1400" b="0" dirty="0"/>
              <a:t>4000</a:t>
            </a:r>
            <a:r>
              <a:rPr lang="zh-CN" altLang="en-US" sz="1400" b="0" dirty="0"/>
              <a:t>枚卫星和地面站，构筑一个覆盖全球的太空通信系统，动态拓扑，大时延</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通信大数据行程卡：网络不仅仅是通信，还有定位：</a:t>
            </a:r>
            <a:r>
              <a:rPr lang="en-US" altLang="zh-CN" sz="1400" b="0" dirty="0"/>
              <a:t>GPS</a:t>
            </a:r>
            <a:r>
              <a:rPr lang="zh-CN" altLang="en-US" sz="1400" b="0" dirty="0"/>
              <a:t>定位，基站定位，甚至用蓝牙通信来测试人与人之间的距离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顺便分享个小应用：奶牛快传来分享大文件，貌似比</a:t>
            </a:r>
            <a:r>
              <a:rPr lang="en-US" altLang="zh-CN" sz="1400" b="0" dirty="0"/>
              <a:t>U</a:t>
            </a:r>
            <a:r>
              <a:rPr lang="zh-CN" altLang="en-US" sz="1400" b="0" dirty="0"/>
              <a:t>盘都方便</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a:t>
            </a:fld>
            <a:endParaRPr kumimoji="1" lang="zh-CN" altLang="en-US"/>
          </a:p>
        </p:txBody>
      </p:sp>
    </p:spTree>
    <p:extLst>
      <p:ext uri="{BB962C8B-B14F-4D97-AF65-F5344CB8AC3E}">
        <p14:creationId xmlns:p14="http://schemas.microsoft.com/office/powerpoint/2010/main" val="384945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53</a:t>
            </a:fld>
            <a:endParaRPr lang="zh-CN" altLang="en-US"/>
          </a:p>
        </p:txBody>
      </p:sp>
    </p:spTree>
    <p:extLst>
      <p:ext uri="{BB962C8B-B14F-4D97-AF65-F5344CB8AC3E}">
        <p14:creationId xmlns:p14="http://schemas.microsoft.com/office/powerpoint/2010/main" val="36099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54</a:t>
            </a:fld>
            <a:endParaRPr lang="zh-CN" altLang="en-US"/>
          </a:p>
        </p:txBody>
      </p:sp>
    </p:spTree>
    <p:extLst>
      <p:ext uri="{BB962C8B-B14F-4D97-AF65-F5344CB8AC3E}">
        <p14:creationId xmlns:p14="http://schemas.microsoft.com/office/powerpoint/2010/main" val="204384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58</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59</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注：报文交换可以在这页简单介绍一句，然后再给三种交换的对比。</a:t>
            </a:r>
            <a:endParaRPr kumimoji="1" lang="en-US" altLang="zh-CN" dirty="0"/>
          </a:p>
          <a:p>
            <a:r>
              <a:rPr lang="zh-CN" altLang="en-US" dirty="0">
                <a:latin typeface="微软雅黑" panose="020B0503020204020204" pitchFamily="34" charset="-122"/>
                <a:ea typeface="微软雅黑" panose="020B0503020204020204" pitchFamily="34" charset="-122"/>
              </a:rPr>
              <a:t>抗毁性高：在长时间的连接中，如果中间网络损坏，电路交换无法继续传输，而</a:t>
            </a: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可以技术传输。</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68</a:t>
            </a:fld>
            <a:endParaRPr kumimoji="1" lang="zh-CN" altLang="en-US"/>
          </a:p>
        </p:txBody>
      </p:sp>
    </p:spTree>
    <p:extLst>
      <p:ext uri="{BB962C8B-B14F-4D97-AF65-F5344CB8AC3E}">
        <p14:creationId xmlns:p14="http://schemas.microsoft.com/office/powerpoint/2010/main" val="3348306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74</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77</a:t>
            </a:fld>
            <a:endParaRPr lang="zh-CN" altLang="en-US"/>
          </a:p>
        </p:txBody>
      </p:sp>
    </p:spTree>
    <p:extLst>
      <p:ext uri="{BB962C8B-B14F-4D97-AF65-F5344CB8AC3E}">
        <p14:creationId xmlns:p14="http://schemas.microsoft.com/office/powerpoint/2010/main" val="2312541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81</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85</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t>开场：</a:t>
            </a:r>
            <a:r>
              <a:rPr lang="zh-CN" altLang="en-US" sz="1400" dirty="0"/>
              <a:t>我们生活在互联网时代！</a:t>
            </a:r>
            <a:endParaRPr kumimoji="1" lang="zh-CN" altLang="en-US" sz="1400" dirty="0"/>
          </a:p>
          <a:p>
            <a:r>
              <a:rPr kumimoji="1" lang="en-US" altLang="zh-CN" sz="1400" dirty="0"/>
              <a:t>http://www.81.cn/</a:t>
            </a:r>
            <a:r>
              <a:rPr kumimoji="1" lang="en-US" altLang="zh-CN" sz="1400" dirty="0" err="1"/>
              <a:t>jmywyl</a:t>
            </a:r>
            <a:r>
              <a:rPr kumimoji="1" lang="en-US" altLang="zh-CN" sz="1400" dirty="0"/>
              <a:t>/2020-04/22/content_9798456.htm</a:t>
            </a:r>
          </a:p>
          <a:p>
            <a:r>
              <a:rPr kumimoji="1" lang="zh-CN" altLang="en-US" sz="1400" dirty="0"/>
              <a:t>你有没有想过如果一天没有互联网，你的生活会怎样？比如手机似乎已经成了我们的身体的一部分。</a:t>
            </a:r>
            <a:endParaRPr kumimoji="1" lang="en-US" altLang="zh-CN" sz="1400" dirty="0"/>
          </a:p>
          <a:p>
            <a:r>
              <a:rPr kumimoji="1" lang="zh-CN" altLang="en-US" sz="1400" dirty="0"/>
              <a:t>移动互联网发达的今天，手机不仅用于娱乐，看春晚、在线游戏，也成了消费工具，手机网购、支付，网络几乎渗透到我们生活的方方面面。</a:t>
            </a:r>
            <a:endParaRPr kumimoji="1" lang="en-US" altLang="zh-CN" sz="1400" dirty="0"/>
          </a:p>
          <a:p>
            <a:r>
              <a:rPr kumimoji="1" lang="zh-CN" altLang="en-US" sz="1400" dirty="0"/>
              <a:t>比如说直播，同学们想到的恐怕不是传统电视直播，而是游戏直播或者直播带货了。</a:t>
            </a:r>
            <a:endParaRPr kumimoji="1" lang="en-US" altLang="zh-CN" sz="1400" dirty="0"/>
          </a:p>
          <a:p>
            <a:r>
              <a:rPr kumimoji="1" lang="zh-CN" altLang="en-US" sz="1400" dirty="0"/>
              <a:t>即使在偏僻的农村，手机直播也成为促进农业经济发展的工具，通过直播销售地方特产，如图示中，直播销售草莓，卖绿色蔬菜；</a:t>
            </a:r>
            <a:endParaRPr kumimoji="1"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习总书记在陕西柞水县金米村考察</a:t>
            </a:r>
            <a:r>
              <a:rPr lang="en-US" altLang="zh-CN" sz="1400" dirty="0"/>
              <a:t>…</a:t>
            </a:r>
            <a:r>
              <a:rPr lang="zh-CN" altLang="en-US" sz="1400" dirty="0"/>
              <a:t>或许连当个县长也需要了解时髦的直播了</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extLst>
      <p:ext uri="{BB962C8B-B14F-4D97-AF65-F5344CB8AC3E}">
        <p14:creationId xmlns:p14="http://schemas.microsoft.com/office/powerpoint/2010/main" val="1121660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93</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98</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143278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3896570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Tree>
    <p:extLst>
      <p:ext uri="{BB962C8B-B14F-4D97-AF65-F5344CB8AC3E}">
        <p14:creationId xmlns:p14="http://schemas.microsoft.com/office/powerpoint/2010/main" val="79447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val="2772610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928763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1761603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138763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无人机如何实现基本通信？卫星作为中继，连接地面站和飞机，需要上下行的双向数据传输（如地面站发送到飞机的控制指令，飞机发往地面站的飞行状态信息）</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需要可靠且实时的网络通信，还需要抗干扰和安全保密，高清视频传输需要大带宽的反向（上行）网络通信。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无人潜艇在水下如何与外界通信：无线电波被水吸收，因此水深通信只能用低速率的声呐</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深空探索可以考虑用激光或定向的电磁波，但需要考虑超级大的反馈时延</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精确制导：我们应该依靠美国的</a:t>
            </a:r>
            <a:r>
              <a:rPr lang="en-US" altLang="zh-CN" sz="1400" dirty="0"/>
              <a:t>GPS</a:t>
            </a:r>
            <a:r>
              <a:rPr lang="zh-CN" altLang="en-US" sz="1400" dirty="0"/>
              <a:t>还是中国的北斗呢？</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extLst>
      <p:ext uri="{BB962C8B-B14F-4D97-AF65-F5344CB8AC3E}">
        <p14:creationId xmlns:p14="http://schemas.microsoft.com/office/powerpoint/2010/main" val="1814025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139</a:t>
            </a:fld>
            <a:endParaRPr lang="zh-CN" altLang="en-US"/>
          </a:p>
        </p:txBody>
      </p:sp>
    </p:spTree>
    <p:extLst>
      <p:ext uri="{BB962C8B-B14F-4D97-AF65-F5344CB8AC3E}">
        <p14:creationId xmlns:p14="http://schemas.microsoft.com/office/powerpoint/2010/main" val="1043828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Tree>
    <p:extLst>
      <p:ext uri="{BB962C8B-B14F-4D97-AF65-F5344CB8AC3E}">
        <p14:creationId xmlns:p14="http://schemas.microsoft.com/office/powerpoint/2010/main" val="1960643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141</a:t>
            </a:fld>
            <a:endParaRPr lang="zh-CN" altLang="en-US"/>
          </a:p>
        </p:txBody>
      </p:sp>
    </p:spTree>
    <p:extLst>
      <p:ext uri="{BB962C8B-B14F-4D97-AF65-F5344CB8AC3E}">
        <p14:creationId xmlns:p14="http://schemas.microsoft.com/office/powerpoint/2010/main" val="193112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142</a:t>
            </a:fld>
            <a:endParaRPr lang="zh-CN" altLang="en-US"/>
          </a:p>
        </p:txBody>
      </p:sp>
    </p:spTree>
    <p:extLst>
      <p:ext uri="{BB962C8B-B14F-4D97-AF65-F5344CB8AC3E}">
        <p14:creationId xmlns:p14="http://schemas.microsoft.com/office/powerpoint/2010/main" val="424210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146</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155</a:t>
            </a:fld>
            <a:endParaRPr lang="zh-CN" altLang="en-US"/>
          </a:p>
        </p:txBody>
      </p:sp>
    </p:spTree>
    <p:extLst>
      <p:ext uri="{BB962C8B-B14F-4D97-AF65-F5344CB8AC3E}">
        <p14:creationId xmlns:p14="http://schemas.microsoft.com/office/powerpoint/2010/main" val="4220848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OSI</a:t>
            </a:r>
            <a:r>
              <a:rPr lang="zh-CN" altLang="en-US" dirty="0"/>
              <a:t>模型和</a:t>
            </a:r>
            <a:r>
              <a:rPr lang="en-US" altLang="zh-CN" dirty="0"/>
              <a:t>TCP/IP</a:t>
            </a:r>
            <a:r>
              <a:rPr lang="zh-CN" altLang="en-US" dirty="0"/>
              <a:t>模型各自的不足</a:t>
            </a:r>
          </a:p>
        </p:txBody>
      </p:sp>
    </p:spTree>
    <p:extLst>
      <p:ext uri="{BB962C8B-B14F-4D97-AF65-F5344CB8AC3E}">
        <p14:creationId xmlns:p14="http://schemas.microsoft.com/office/powerpoint/2010/main" val="3144897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157</a:t>
            </a:fld>
            <a:endParaRPr lang="zh-CN" altLang="en-US"/>
          </a:p>
        </p:txBody>
      </p:sp>
    </p:spTree>
    <p:extLst>
      <p:ext uri="{BB962C8B-B14F-4D97-AF65-F5344CB8AC3E}">
        <p14:creationId xmlns:p14="http://schemas.microsoft.com/office/powerpoint/2010/main" val="4215151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158</a:t>
            </a:fld>
            <a:endParaRPr lang="zh-CN" altLang="en-US"/>
          </a:p>
        </p:txBody>
      </p:sp>
    </p:spTree>
    <p:extLst>
      <p:ext uri="{BB962C8B-B14F-4D97-AF65-F5344CB8AC3E}">
        <p14:creationId xmlns:p14="http://schemas.microsoft.com/office/powerpoint/2010/main" val="35807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159</a:t>
            </a:fld>
            <a:endParaRPr lang="zh-CN" altLang="en-US"/>
          </a:p>
        </p:txBody>
      </p:sp>
    </p:spTree>
    <p:extLst>
      <p:ext uri="{BB962C8B-B14F-4D97-AF65-F5344CB8AC3E}">
        <p14:creationId xmlns:p14="http://schemas.microsoft.com/office/powerpoint/2010/main" val="195531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互联网已经成为现代社会最为重要的基础设施。</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从下向上讲解：</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最下面两层：终端和服务器通过不同的底层通信技术连接在一起，形成一张网，这张网包括有线接入，</a:t>
            </a:r>
            <a:r>
              <a:rPr lang="en-US" altLang="zh-CN" sz="1400" b="0" dirty="0">
                <a:solidFill>
                  <a:schemeClr val="bg1"/>
                </a:solidFill>
                <a:latin typeface="微软雅黑" panose="020B0503020204020204" pitchFamily="34" charset="-122"/>
                <a:ea typeface="微软雅黑" panose="020B0503020204020204" pitchFamily="34" charset="-122"/>
              </a:rPr>
              <a:t>3G/4G/5G+WIFI </a:t>
            </a:r>
            <a:r>
              <a:rPr lang="zh-CN" altLang="en-US" sz="1400" b="0" dirty="0">
                <a:solidFill>
                  <a:schemeClr val="bg1"/>
                </a:solidFill>
                <a:latin typeface="微软雅黑" panose="020B0503020204020204" pitchFamily="34" charset="-122"/>
                <a:ea typeface="微软雅黑" panose="020B0503020204020204" pitchFamily="34" charset="-122"/>
              </a:rPr>
              <a:t>的无线接入网络，超高速光纤的局域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城域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广域网，就形成了</a:t>
            </a:r>
            <a:r>
              <a:rPr lang="zh-CN" altLang="en-US" sz="1400" b="0" dirty="0">
                <a:solidFill>
                  <a:srgbClr val="C00000"/>
                </a:solidFill>
                <a:latin typeface="微软雅黑" panose="020B0503020204020204" pitchFamily="34" charset="-122"/>
                <a:ea typeface="微软雅黑" panose="020B0503020204020204" pitchFamily="34" charset="-122"/>
              </a:rPr>
              <a:t>互联网络（并向下一代互联网乃至未来互联网发展）；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向上：这张网把</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资源连接在一起，与计算存储资源一起，形成了云计算、大数据、</a:t>
            </a:r>
            <a:r>
              <a:rPr lang="en-US" altLang="zh-CN" sz="1400" b="0" dirty="0">
                <a:solidFill>
                  <a:schemeClr val="bg1"/>
                </a:solidFill>
                <a:latin typeface="微软雅黑" panose="020B0503020204020204" pitchFamily="34" charset="-122"/>
                <a:ea typeface="微软雅黑" panose="020B0503020204020204" pitchFamily="34" charset="-122"/>
              </a:rPr>
              <a:t>AI</a:t>
            </a:r>
            <a:r>
              <a:rPr lang="zh-CN" altLang="en-US" sz="1400" b="0" dirty="0">
                <a:solidFill>
                  <a:schemeClr val="bg1"/>
                </a:solidFill>
                <a:latin typeface="微软雅黑" panose="020B0503020204020204" pitchFamily="34" charset="-122"/>
                <a:ea typeface="微软雅黑" panose="020B0503020204020204" pitchFamily="34" charset="-122"/>
              </a:rPr>
              <a:t>等</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支撑资源技术；</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最上面：物联网、金融互联网、能源互联网、工业互联网等各个行业应用就是构建在这张网和支撑技术基础之上。</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3296948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160</a:t>
            </a:fld>
            <a:endParaRPr lang="zh-CN" altLang="en-US"/>
          </a:p>
        </p:txBody>
      </p:sp>
    </p:spTree>
    <p:extLst>
      <p:ext uri="{BB962C8B-B14F-4D97-AF65-F5344CB8AC3E}">
        <p14:creationId xmlns:p14="http://schemas.microsoft.com/office/powerpoint/2010/main" val="2532346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161</a:t>
            </a:fld>
            <a:endParaRPr lang="zh-CN" altLang="en-US"/>
          </a:p>
        </p:txBody>
      </p:sp>
    </p:spTree>
    <p:extLst>
      <p:ext uri="{BB962C8B-B14F-4D97-AF65-F5344CB8AC3E}">
        <p14:creationId xmlns:p14="http://schemas.microsoft.com/office/powerpoint/2010/main" val="420871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162</a:t>
            </a:fld>
            <a:endParaRPr lang="zh-CN" altLang="en-US"/>
          </a:p>
        </p:txBody>
      </p:sp>
    </p:spTree>
    <p:extLst>
      <p:ext uri="{BB962C8B-B14F-4D97-AF65-F5344CB8AC3E}">
        <p14:creationId xmlns:p14="http://schemas.microsoft.com/office/powerpoint/2010/main" val="7461164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163</a:t>
            </a:fld>
            <a:endParaRPr lang="zh-CN" altLang="en-US"/>
          </a:p>
        </p:txBody>
      </p:sp>
    </p:spTree>
    <p:extLst>
      <p:ext uri="{BB962C8B-B14F-4D97-AF65-F5344CB8AC3E}">
        <p14:creationId xmlns:p14="http://schemas.microsoft.com/office/powerpoint/2010/main" val="1792096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164</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400" b="0" kern="1200" dirty="0">
                <a:solidFill>
                  <a:schemeClr val="tx1"/>
                </a:solidFill>
                <a:effectLst/>
                <a:latin typeface="微软雅黑"/>
                <a:ea typeface="微软雅黑"/>
                <a:cs typeface="+mn-cs"/>
              </a:rPr>
              <a:t>从过去三十年全球各行各业市值前十名公司的变迁历史，来看看互联网的重要性。</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a:t>
            </a:r>
          </a:p>
          <a:p>
            <a:r>
              <a:rPr kumimoji="1" lang="en-US" altLang="zh-CN" sz="1400" b="0" kern="1200" dirty="0">
                <a:solidFill>
                  <a:schemeClr val="tx1"/>
                </a:solidFill>
                <a:effectLst/>
                <a:latin typeface="微软雅黑"/>
                <a:ea typeface="微软雅黑"/>
                <a:cs typeface="+mn-cs"/>
              </a:rPr>
              <a:t>1990</a:t>
            </a:r>
            <a:r>
              <a:rPr kumimoji="1" lang="zh-CN" altLang="en-US" sz="1400" b="0" kern="1200" dirty="0">
                <a:solidFill>
                  <a:schemeClr val="tx1"/>
                </a:solidFill>
                <a:effectLst/>
                <a:latin typeface="微软雅黑"/>
                <a:ea typeface="微软雅黑"/>
                <a:cs typeface="+mn-cs"/>
              </a:rPr>
              <a:t>年代，前十名公司主要是银行</a:t>
            </a:r>
            <a:r>
              <a:rPr kumimoji="1" lang="en-US" altLang="zh-CN" sz="1400" b="0" kern="1200" dirty="0">
                <a:solidFill>
                  <a:schemeClr val="tx1"/>
                </a:solidFill>
                <a:effectLst/>
                <a:latin typeface="微软雅黑"/>
                <a:ea typeface="微软雅黑"/>
                <a:cs typeface="+mn-cs"/>
              </a:rPr>
              <a:t>6</a:t>
            </a:r>
            <a:r>
              <a:rPr kumimoji="1" lang="zh-CN" altLang="en-US" sz="1400" b="0" kern="1200" dirty="0">
                <a:solidFill>
                  <a:schemeClr val="tx1"/>
                </a:solidFill>
                <a:effectLst/>
                <a:latin typeface="微软雅黑"/>
                <a:ea typeface="微软雅黑"/>
                <a:cs typeface="+mn-cs"/>
              </a:rPr>
              <a:t>家，电信一家，汽车一家，</a:t>
            </a:r>
            <a:r>
              <a:rPr kumimoji="1" lang="en-US" altLang="zh-CN" sz="1400" b="0" kern="1200" dirty="0">
                <a:solidFill>
                  <a:schemeClr val="tx1"/>
                </a:solidFill>
                <a:effectLst/>
                <a:latin typeface="微软雅黑"/>
                <a:ea typeface="微软雅黑"/>
                <a:cs typeface="+mn-cs"/>
              </a:rPr>
              <a:t>IBM</a:t>
            </a:r>
            <a:r>
              <a:rPr kumimoji="1" lang="zh-CN" altLang="en-US" sz="1400" b="0" kern="1200" dirty="0">
                <a:solidFill>
                  <a:schemeClr val="tx1"/>
                </a:solidFill>
                <a:effectLst/>
                <a:latin typeface="微软雅黑"/>
                <a:ea typeface="微软雅黑"/>
                <a:cs typeface="+mn-cs"/>
              </a:rPr>
              <a:t>一家，石油一家，</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到</a:t>
            </a:r>
            <a:r>
              <a:rPr kumimoji="1" lang="en-US" altLang="zh-CN" sz="1400" b="0" kern="1200" dirty="0">
                <a:solidFill>
                  <a:schemeClr val="tx1"/>
                </a:solidFill>
                <a:effectLst/>
                <a:latin typeface="微软雅黑"/>
                <a:ea typeface="微软雅黑"/>
                <a:cs typeface="+mn-cs"/>
              </a:rPr>
              <a:t>2000</a:t>
            </a:r>
            <a:r>
              <a:rPr kumimoji="1" lang="zh-CN" altLang="en-US" sz="1400" b="0" kern="1200" dirty="0">
                <a:solidFill>
                  <a:schemeClr val="tx1"/>
                </a:solidFill>
                <a:effectLst/>
                <a:latin typeface="微软雅黑"/>
                <a:ea typeface="微软雅黑"/>
                <a:cs typeface="+mn-cs"/>
              </a:rPr>
              <a:t>年，微软、思科、英特尔、朗讯这种计算机技术类公司出现并占了</a:t>
            </a:r>
            <a:r>
              <a:rPr kumimoji="1" lang="en-US" altLang="zh-CN" sz="1400" b="0" kern="1200" dirty="0">
                <a:solidFill>
                  <a:schemeClr val="tx1"/>
                </a:solidFill>
                <a:effectLst/>
                <a:latin typeface="微软雅黑"/>
                <a:ea typeface="微软雅黑"/>
                <a:cs typeface="+mn-cs"/>
              </a:rPr>
              <a:t>4</a:t>
            </a:r>
            <a:r>
              <a:rPr kumimoji="1" lang="zh-CN" altLang="en-US" sz="1400" b="0" kern="1200" dirty="0">
                <a:solidFill>
                  <a:schemeClr val="tx1"/>
                </a:solidFill>
                <a:effectLst/>
                <a:latin typeface="微软雅黑"/>
                <a:ea typeface="微软雅黑"/>
                <a:cs typeface="+mn-cs"/>
              </a:rPr>
              <a:t>家；大家听说过思科和朗讯公司吗？做什么业务的？</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2010</a:t>
            </a:r>
            <a:r>
              <a:rPr kumimoji="1" lang="zh-CN" altLang="en-US" sz="1400" b="0" kern="1200" dirty="0">
                <a:solidFill>
                  <a:schemeClr val="tx1"/>
                </a:solidFill>
                <a:effectLst/>
                <a:latin typeface="微软雅黑"/>
                <a:ea typeface="微软雅黑"/>
                <a:cs typeface="+mn-cs"/>
              </a:rPr>
              <a:t>年，经过互联网泡沫后的</a:t>
            </a:r>
            <a:r>
              <a:rPr kumimoji="1" lang="en-US" altLang="zh-CN" sz="1400" b="0" kern="1200" dirty="0">
                <a:solidFill>
                  <a:schemeClr val="tx1"/>
                </a:solidFill>
                <a:effectLst/>
                <a:latin typeface="微软雅黑"/>
                <a:ea typeface="微软雅黑"/>
                <a:cs typeface="+mn-cs"/>
              </a:rPr>
              <a:t>10</a:t>
            </a:r>
            <a:r>
              <a:rPr kumimoji="1" lang="zh-CN" altLang="en-US" sz="1400" b="0" kern="1200" dirty="0">
                <a:solidFill>
                  <a:schemeClr val="tx1"/>
                </a:solidFill>
                <a:effectLst/>
                <a:latin typeface="微软雅黑"/>
                <a:ea typeface="微软雅黑"/>
                <a:cs typeface="+mn-cs"/>
              </a:rPr>
              <a:t>年，前十家公司只有微软和苹果两个计算机公司；</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经过移动互联的发展，</a:t>
            </a:r>
            <a:r>
              <a:rPr kumimoji="1" lang="en-US" altLang="zh-CN" sz="1400" b="0" kern="1200" dirty="0">
                <a:solidFill>
                  <a:schemeClr val="tx1"/>
                </a:solidFill>
                <a:effectLst/>
                <a:latin typeface="微软雅黑"/>
                <a:ea typeface="微软雅黑"/>
                <a:cs typeface="+mn-cs"/>
              </a:rPr>
              <a:t>2019</a:t>
            </a:r>
            <a:r>
              <a:rPr kumimoji="1" lang="zh-CN" altLang="en-US" sz="1400" b="0" kern="1200" dirty="0">
                <a:solidFill>
                  <a:schemeClr val="tx1"/>
                </a:solidFill>
                <a:effectLst/>
                <a:latin typeface="微软雅黑"/>
                <a:ea typeface="微软雅黑"/>
                <a:cs typeface="+mn-cs"/>
              </a:rPr>
              <a:t>年计算机公司雄起，占据了</a:t>
            </a:r>
            <a:r>
              <a:rPr kumimoji="1" lang="en-US" altLang="zh-CN" sz="1400" b="0" kern="1200" dirty="0">
                <a:solidFill>
                  <a:schemeClr val="tx1"/>
                </a:solidFill>
                <a:effectLst/>
                <a:latin typeface="微软雅黑"/>
                <a:ea typeface="微软雅黑"/>
                <a:cs typeface="+mn-cs"/>
              </a:rPr>
              <a:t>7</a:t>
            </a:r>
            <a:r>
              <a:rPr kumimoji="1" lang="zh-CN" altLang="en-US" sz="1400" b="0" kern="1200" dirty="0">
                <a:solidFill>
                  <a:schemeClr val="tx1"/>
                </a:solidFill>
                <a:effectLst/>
                <a:latin typeface="微软雅黑"/>
                <a:ea typeface="微软雅黑"/>
                <a:cs typeface="+mn-cs"/>
              </a:rPr>
              <a:t>席，而且中国有两家公司上榜；</a:t>
            </a:r>
            <a:endParaRPr kumimoji="1" lang="en-US" altLang="zh-CN" sz="1400" b="0" kern="1200" dirty="0">
              <a:solidFill>
                <a:schemeClr val="tx1"/>
              </a:solidFill>
              <a:effectLst/>
              <a:latin typeface="微软雅黑"/>
              <a:ea typeface="微软雅黑"/>
              <a:cs typeface="+mn-cs"/>
            </a:endParaRPr>
          </a:p>
          <a:p>
            <a:r>
              <a:rPr kumimoji="1" lang="zh-CN" altLang="zh-CN" sz="1400" b="0" kern="1200" dirty="0">
                <a:solidFill>
                  <a:schemeClr val="tx1"/>
                </a:solidFill>
                <a:effectLst/>
                <a:latin typeface="微软雅黑"/>
                <a:ea typeface="微软雅黑"/>
                <a:cs typeface="+mn-cs"/>
              </a:rPr>
              <a:t>苹果借着移动互联网浪潮，雄踞</a:t>
            </a:r>
            <a:r>
              <a:rPr kumimoji="1" lang="en-US" altLang="zh-CN" sz="1400" b="0" kern="1200" dirty="0">
                <a:solidFill>
                  <a:schemeClr val="tx1"/>
                </a:solidFill>
                <a:effectLst/>
                <a:latin typeface="微软雅黑"/>
                <a:ea typeface="微软雅黑"/>
                <a:cs typeface="+mn-cs"/>
              </a:rPr>
              <a:t>IT</a:t>
            </a:r>
            <a:r>
              <a:rPr kumimoji="1" lang="zh-CN" altLang="zh-CN" sz="1400" b="0" kern="1200" dirty="0">
                <a:solidFill>
                  <a:schemeClr val="tx1"/>
                </a:solidFill>
                <a:effectLst/>
                <a:latin typeface="微软雅黑"/>
                <a:ea typeface="微软雅黑"/>
                <a:cs typeface="+mn-cs"/>
              </a:rPr>
              <a:t>企业排行榜榜首。谷歌</a:t>
            </a:r>
            <a:r>
              <a:rPr kumimoji="1" lang="zh-CN" altLang="en-US" sz="1400" b="0" kern="1200" dirty="0">
                <a:solidFill>
                  <a:schemeClr val="tx1"/>
                </a:solidFill>
                <a:effectLst/>
                <a:latin typeface="微软雅黑"/>
                <a:ea typeface="微软雅黑"/>
                <a:cs typeface="+mn-cs"/>
              </a:rPr>
              <a:t>等</a:t>
            </a:r>
            <a:r>
              <a:rPr kumimoji="1" lang="zh-CN" altLang="zh-CN" sz="1400" b="0" kern="1200" dirty="0">
                <a:solidFill>
                  <a:schemeClr val="tx1"/>
                </a:solidFill>
                <a:effectLst/>
                <a:latin typeface="微软雅黑"/>
                <a:ea typeface="微软雅黑"/>
                <a:cs typeface="+mn-cs"/>
              </a:rPr>
              <a:t>公司的市值也在不断攀升，</a:t>
            </a:r>
            <a:r>
              <a:rPr kumimoji="1" lang="zh-CN" altLang="en-US" sz="1400" b="0" kern="1200" dirty="0">
                <a:solidFill>
                  <a:schemeClr val="tx1"/>
                </a:solidFill>
                <a:effectLst/>
                <a:latin typeface="微软雅黑"/>
                <a:ea typeface="微软雅黑"/>
                <a:cs typeface="+mn-cs"/>
              </a:rPr>
              <a:t>纷纷</a:t>
            </a:r>
            <a:r>
              <a:rPr kumimoji="1" lang="zh-CN" altLang="zh-CN" sz="1400" b="0" kern="1200" dirty="0">
                <a:solidFill>
                  <a:schemeClr val="tx1"/>
                </a:solidFill>
                <a:effectLst/>
                <a:latin typeface="微软雅黑"/>
                <a:ea typeface="微软雅黑"/>
                <a:cs typeface="+mn-cs"/>
              </a:rPr>
              <a:t>突破</a:t>
            </a:r>
            <a:r>
              <a:rPr kumimoji="1" lang="en-US" altLang="zh-CN" sz="1400" b="0" kern="1200" dirty="0">
                <a:solidFill>
                  <a:schemeClr val="tx1"/>
                </a:solidFill>
                <a:effectLst/>
                <a:latin typeface="微软雅黑"/>
                <a:ea typeface="微软雅黑"/>
                <a:cs typeface="+mn-cs"/>
              </a:rPr>
              <a:t>5000</a:t>
            </a:r>
            <a:r>
              <a:rPr kumimoji="1" lang="zh-CN" altLang="zh-CN" sz="1400" b="0" kern="1200" dirty="0">
                <a:solidFill>
                  <a:schemeClr val="tx1"/>
                </a:solidFill>
                <a:effectLst/>
                <a:latin typeface="微软雅黑"/>
                <a:ea typeface="微软雅黑"/>
                <a:cs typeface="+mn-cs"/>
              </a:rPr>
              <a:t>亿大关。</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说明互联网和计算机的重要性</a:t>
            </a:r>
            <a:r>
              <a:rPr kumimoji="1" lang="en-US" altLang="zh-CN" sz="1400" b="0" kern="1200" dirty="0">
                <a:solidFill>
                  <a:schemeClr val="tx1"/>
                </a:solidFill>
                <a:effectLst/>
                <a:latin typeface="微软雅黑"/>
                <a:ea typeface="微软雅黑"/>
                <a:cs typeface="+mn-cs"/>
              </a:rPr>
              <a:t>——</a:t>
            </a:r>
            <a:r>
              <a:rPr kumimoji="1" lang="zh-CN" altLang="en-US" sz="1400" b="0" kern="1200" dirty="0">
                <a:solidFill>
                  <a:schemeClr val="tx1"/>
                </a:solidFill>
                <a:effectLst/>
                <a:latin typeface="微软雅黑"/>
                <a:ea typeface="微软雅黑"/>
                <a:cs typeface="+mn-cs"/>
              </a:rPr>
              <a:t>祝贺大家选对了好专业！</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祝贺大家后，站在计算机专业的角度，想想看为什么美国能</a:t>
            </a:r>
            <a:r>
              <a:rPr kumimoji="1" lang="en-US" altLang="zh-CN" sz="1400" b="0" kern="1200" dirty="0">
                <a:solidFill>
                  <a:schemeClr val="tx1"/>
                </a:solidFill>
                <a:effectLst/>
                <a:latin typeface="微软雅黑"/>
                <a:ea typeface="微软雅黑"/>
                <a:cs typeface="+mn-cs"/>
              </a:rPr>
              <a:t>PK</a:t>
            </a:r>
            <a:r>
              <a:rPr kumimoji="1" lang="zh-CN" altLang="en-US" sz="1400" b="0" kern="1200" dirty="0">
                <a:solidFill>
                  <a:schemeClr val="tx1"/>
                </a:solidFill>
                <a:effectLst/>
                <a:latin typeface="微软雅黑"/>
                <a:ea typeface="微软雅黑"/>
                <a:cs typeface="+mn-cs"/>
              </a:rPr>
              <a:t>掉日本？因为美国有硅谷，而硅谷诞生发展的信息产业。硅谷在美国西部加州的海湾的湾区（包括最擅长创业的大学斯坦福，还有金门大桥的旧金山</a:t>
            </a:r>
            <a:r>
              <a:rPr kumimoji="1" lang="en-US" altLang="zh-CN" sz="1400" b="0" kern="1200" dirty="0">
                <a:solidFill>
                  <a:schemeClr val="tx1"/>
                </a:solidFill>
                <a:effectLst/>
                <a:latin typeface="微软雅黑"/>
                <a:ea typeface="微软雅黑"/>
                <a:cs typeface="+mn-cs"/>
              </a:rPr>
              <a:t>San Francisco</a:t>
            </a:r>
            <a:r>
              <a:rPr kumimoji="1" lang="zh-CN" altLang="en-US" sz="1400" b="0" kern="1200" dirty="0">
                <a:solidFill>
                  <a:schemeClr val="tx1"/>
                </a:solidFill>
                <a:effectLst/>
                <a:latin typeface="微软雅黑"/>
                <a:ea typeface="微软雅黑"/>
                <a:cs typeface="+mn-cs"/>
              </a:rPr>
              <a:t>）</a:t>
            </a:r>
            <a:r>
              <a:rPr kumimoji="1" lang="en-US" altLang="zh-CN" sz="1400" b="0" kern="1200" dirty="0">
                <a:solidFill>
                  <a:schemeClr val="tx1"/>
                </a:solidFill>
                <a:effectLst/>
                <a:latin typeface="微软雅黑"/>
                <a:ea typeface="微软雅黑"/>
                <a:cs typeface="+mn-cs"/>
              </a:rPr>
              <a:t>CISCO</a:t>
            </a:r>
            <a:r>
              <a:rPr kumimoji="1" lang="zh-CN" altLang="en-US" sz="1400" b="0" kern="1200" dirty="0">
                <a:solidFill>
                  <a:schemeClr val="tx1"/>
                </a:solidFill>
                <a:effectLst/>
                <a:latin typeface="微软雅黑"/>
                <a:ea typeface="微软雅黑"/>
                <a:cs typeface="+mn-cs"/>
              </a:rPr>
              <a:t>公司正取名于此。</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中国崛起，就靠在座的同学们了！</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400" b="0" kern="1200" dirty="0">
              <a:solidFill>
                <a:schemeClr val="tx1"/>
              </a:solidFill>
              <a:effectLst/>
              <a:latin typeface="微软雅黑"/>
              <a:ea typeface="微软雅黑"/>
              <a:cs typeface="+mn-cs"/>
            </a:endParaRPr>
          </a:p>
          <a:p>
            <a:endParaRPr lang="zh-CN" altLang="zh-CN" sz="1400" b="0" kern="1200" dirty="0">
              <a:solidFill>
                <a:schemeClr val="tx1"/>
              </a:solidFill>
              <a:effectLst/>
              <a:latin typeface="Arial" charset="0"/>
              <a:ea typeface="宋体" charset="-122"/>
              <a:cs typeface="+mn-cs"/>
            </a:endParaRPr>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fld id="{3F4FA8E3-67C4-B14F-893D-0F6750C6FDF5}" type="datetime1">
              <a:rPr lang="zh-CN" altLang="en-US" smtClean="0"/>
              <a:t>2024/9/1</a:t>
            </a:fld>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59C7419-27B1-42A8-BC5C-D2523F6A6D63}" type="slidenum">
              <a:rPr lang="en-US" altLang="zh-CN" smtClean="0"/>
              <a:pPr>
                <a:defRPr/>
              </a:pPr>
              <a:t>9</a:t>
            </a:fld>
            <a:endParaRPr lang="en-US" altLang="zh-CN"/>
          </a:p>
        </p:txBody>
      </p:sp>
    </p:spTree>
    <p:extLst>
      <p:ext uri="{BB962C8B-B14F-4D97-AF65-F5344CB8AC3E}">
        <p14:creationId xmlns:p14="http://schemas.microsoft.com/office/powerpoint/2010/main" val="321913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latin typeface="Microsoft YaHei" panose="020B0503020204020204" pitchFamily="34" charset="-122"/>
                <a:ea typeface="Microsoft YaHei" panose="020B0503020204020204" pitchFamily="34" charset="-122"/>
              </a:rPr>
              <a:t>看过世界后，回到国内，从新基建看互联网的重要性。</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应对经济金融危机，投资拉动经济是个重要手段。</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2008</a:t>
            </a:r>
            <a:r>
              <a:rPr lang="zh-CN" altLang="en-US" sz="1400" dirty="0">
                <a:latin typeface="Microsoft YaHei" panose="020B0503020204020204" pitchFamily="34" charset="-122"/>
                <a:ea typeface="Microsoft YaHei" panose="020B0503020204020204" pitchFamily="34" charset="-122"/>
              </a:rPr>
              <a:t>年金融危机时，国家通过投资基础设施拉动经济，投资的是高铁、公路和机场；</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新时代的新基建：国家基础设施投资的新基建，与网络相关的设施占了三项：</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、数据中心、工业互联网</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此外，其他大部分新基建内容，也都与网络及其信息化应用密切相关</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这也充分说明，网络在国民经济中正在发挥基础性作用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135616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16</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17</a:t>
            </a:fld>
            <a:endParaRPr lang="zh-CN" altLang="en-US"/>
          </a:p>
        </p:txBody>
      </p:sp>
    </p:spTree>
    <p:extLst>
      <p:ext uri="{BB962C8B-B14F-4D97-AF65-F5344CB8AC3E}">
        <p14:creationId xmlns:p14="http://schemas.microsoft.com/office/powerpoint/2010/main" val="7071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2024/9/1</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2024/9/1</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2024/9/1</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2024/9/1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2024/9/1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2024/9/1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2024/9/1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D065947-1E2F-45F2-BFD7-05C08B157AEE}" type="slidenum">
              <a:rPr lang="en-US" altLang="zh-CN"/>
              <a:pPr/>
              <a:t>‹#›</a:t>
            </a:fld>
            <a:endParaRPr lang="en-US" altLang="zh-CN"/>
          </a:p>
        </p:txBody>
      </p:sp>
    </p:spTree>
    <p:extLst>
      <p:ext uri="{BB962C8B-B14F-4D97-AF65-F5344CB8AC3E}">
        <p14:creationId xmlns:p14="http://schemas.microsoft.com/office/powerpoint/2010/main" val="3414897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2"/>
          <p:cNvSpPr/>
          <p:nvPr userDrawn="1"/>
        </p:nvSpPr>
        <p:spPr>
          <a:xfrm>
            <a:off x="6624310" y="3165872"/>
            <a:ext cx="2492302" cy="1646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60000"/>
              </a:lnSpc>
              <a:spcBef>
                <a:spcPct val="5000"/>
              </a:spcBef>
              <a:spcAft>
                <a:spcPct val="0"/>
              </a:spcAft>
              <a:buClrTx/>
              <a:buSzTx/>
              <a:buFontTx/>
              <a:buNone/>
              <a:tabLst/>
              <a:defRPr/>
            </a:pPr>
            <a:endParaRPr kumimoji="0" lang="zh-CN" altLang="en-US" sz="2100" b="1" i="0" u="none" strike="noStrike" kern="1200" cap="none" spc="0" normalizeH="0" baseline="0" noProof="0">
              <a:ln>
                <a:noFill/>
              </a:ln>
              <a:solidFill>
                <a:prstClr val="white"/>
              </a:solidFill>
              <a:effectLst/>
              <a:uLnTx/>
              <a:uFillTx/>
              <a:latin typeface="Verdana"/>
              <a:ea typeface="微软雅黑"/>
              <a:cs typeface="+mn-cs"/>
            </a:endParaRPr>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2" y="0"/>
            <a:ext cx="913804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078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54" y="0"/>
            <a:ext cx="91309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412996" y="6465"/>
            <a:ext cx="8182974" cy="523220"/>
          </a:xfrm>
          <a:prstGeom prst="rect">
            <a:avLst/>
          </a:prstGeom>
          <a:noFill/>
          <a:ln>
            <a:noFill/>
          </a:ln>
        </p:spPr>
        <p:txBody>
          <a:bodyPr wrap="square">
            <a:spAutoFit/>
          </a:bodyPr>
          <a:lstStyle>
            <a:lvl1pPr marL="0" algn="l" hangingPunct="0">
              <a:defRPr sz="2800" b="1">
                <a:solidFill>
                  <a:schemeClr val="bg1"/>
                </a:solidFill>
                <a:effectLst/>
                <a:latin typeface="+mn-ea"/>
                <a:ea typeface="+mn-ea"/>
              </a:defRPr>
            </a:lvl1pPr>
          </a:lstStyle>
          <a:p>
            <a:r>
              <a:rPr lang="zh-CN" altLang="en-US" dirty="0"/>
              <a:t>单击此处编辑母版标题样式</a:t>
            </a:r>
          </a:p>
        </p:txBody>
      </p:sp>
      <p:sp>
        <p:nvSpPr>
          <p:cNvPr id="12" name="内容占位符 2"/>
          <p:cNvSpPr>
            <a:spLocks noGrp="1"/>
          </p:cNvSpPr>
          <p:nvPr>
            <p:ph idx="1"/>
          </p:nvPr>
        </p:nvSpPr>
        <p:spPr>
          <a:xfrm>
            <a:off x="404865" y="844154"/>
            <a:ext cx="8191105" cy="3780234"/>
          </a:xfrm>
          <a:prstGeom prst="rect">
            <a:avLst/>
          </a:prstGeom>
        </p:spPr>
        <p:txBody>
          <a:bodyPr/>
          <a:lstStyle>
            <a:lvl1pPr marL="257175" indent="-257175">
              <a:buFont typeface="Wingdings" panose="05000000000000000000" pitchFamily="2" charset="2"/>
              <a:buChar char=""/>
              <a:defRPr b="1">
                <a:solidFill>
                  <a:srgbClr val="002060"/>
                </a:solidFill>
              </a:defRPr>
            </a:lvl1pPr>
            <a:lvl2pPr marL="557213" marR="0" indent="-214313" algn="l" defTabSz="685800" rtl="0" eaLnBrk="1" fontAlgn="auto" latinLnBrk="0" hangingPunct="1">
              <a:lnSpc>
                <a:spcPct val="100000"/>
              </a:lnSpc>
              <a:spcBef>
                <a:spcPct val="20000"/>
              </a:spcBef>
              <a:spcAft>
                <a:spcPts val="0"/>
              </a:spcAft>
              <a:buClrTx/>
              <a:buSzTx/>
              <a:buFont typeface="Wingdings" panose="05000000000000000000" pitchFamily="2" charset="2"/>
              <a:buChar char="ü"/>
              <a:defRPr sz="1800">
                <a:solidFill>
                  <a:srgbClr val="002060"/>
                </a:solidFill>
              </a:defRPr>
            </a:lvl2pPr>
            <a:lvl3pPr marL="857250" indent="-171450">
              <a:buFont typeface="Wingdings" panose="05000000000000000000" pitchFamily="2" charset="2"/>
              <a:buChar char="p"/>
              <a:defRPr>
                <a:solidFill>
                  <a:srgbClr val="002060"/>
                </a:solidFill>
              </a:defRPr>
            </a:lvl3pPr>
            <a:lvl4pPr marL="1200150" indent="-171450">
              <a:buFont typeface="Wingdings" panose="05000000000000000000" pitchFamily="2" charset="2"/>
              <a:buChar char="n"/>
              <a:defRPr>
                <a:solidFill>
                  <a:srgbClr val="002060"/>
                </a:solidFill>
              </a:defRPr>
            </a:lvl4pPr>
            <a:lvl5pPr marL="1371600"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22360774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7699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188" y="1110997"/>
            <a:ext cx="8229386" cy="3394472"/>
          </a:xfrm>
        </p:spPr>
        <p:txBody>
          <a:bodyPr/>
          <a:lstStyle>
            <a:lvl1pPr>
              <a:defRPr sz="2000" b="1">
                <a:solidFill>
                  <a:schemeClr val="accent5">
                    <a:lumMod val="50000"/>
                  </a:schemeClr>
                </a:solidFill>
                <a:latin typeface="微软雅黑" panose="020B0503020204020204" charset="-122"/>
                <a:ea typeface="微软雅黑" panose="020B0503020204020204" charset="-122"/>
              </a:defRPr>
            </a:lvl1pPr>
            <a:lvl2pPr>
              <a:defRPr sz="1800">
                <a:solidFill>
                  <a:schemeClr val="accent5">
                    <a:lumMod val="50000"/>
                  </a:schemeClr>
                </a:solidFill>
                <a:latin typeface="微软雅黑" panose="020B0503020204020204" charset="-122"/>
                <a:ea typeface="微软雅黑" panose="020B0503020204020204" charset="-122"/>
              </a:defRPr>
            </a:lvl2pPr>
            <a:lvl3pPr>
              <a:defRPr sz="1600">
                <a:solidFill>
                  <a:schemeClr val="accent5">
                    <a:lumMod val="50000"/>
                  </a:schemeClr>
                </a:solidFill>
                <a:latin typeface="微软雅黑" panose="020B0503020204020204" charset="-122"/>
                <a:ea typeface="微软雅黑" panose="020B0503020204020204" charset="-122"/>
              </a:defRPr>
            </a:lvl3pPr>
            <a:lvl4pPr>
              <a:defRPr>
                <a:solidFill>
                  <a:schemeClr val="accent5">
                    <a:lumMod val="50000"/>
                  </a:schemeClr>
                </a:solidFill>
                <a:latin typeface="微软雅黑" panose="020B0503020204020204" charset="-122"/>
                <a:ea typeface="微软雅黑" panose="020B0503020204020204" charset="-122"/>
              </a:defRPr>
            </a:lvl4pPr>
            <a:lvl5pPr>
              <a:defRPr>
                <a:solidFill>
                  <a:schemeClr val="accent5">
                    <a:lumMod val="50000"/>
                  </a:schemeClr>
                </a:solidFill>
                <a:latin typeface="微软雅黑" panose="020B0503020204020204" charset="-122"/>
                <a:ea typeface="微软雅黑" panose="020B050302020402020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4" name="日期占位符 3"/>
          <p:cNvSpPr>
            <a:spLocks noGrp="1"/>
          </p:cNvSpPr>
          <p:nvPr>
            <p:ph type="dt" sz="half" idx="10"/>
          </p:nvPr>
        </p:nvSpPr>
        <p:spPr>
          <a:xfrm>
            <a:off x="6444040" y="4805958"/>
            <a:ext cx="1920190" cy="274320"/>
          </a:xfrm>
        </p:spPr>
        <p:txBody>
          <a:bodyPr/>
          <a:lstStyle>
            <a:lvl1pPr>
              <a:defRPr b="1">
                <a:latin typeface="Times New Roman" panose="02020603050405020304" pitchFamily="18" charset="0"/>
                <a:cs typeface="Times New Roman" panose="02020603050405020304" pitchFamily="18" charset="0"/>
              </a:defRPr>
            </a:lvl1pPr>
          </a:lstStyle>
          <a:p>
            <a:pPr defTabSz="685800" eaLnBrk="0" hangingPunct="0">
              <a:defRPr/>
            </a:pPr>
            <a:endParaRPr lang="en-US" altLang="zh-CN">
              <a:solidFill>
                <a:srgbClr val="FF0000"/>
              </a:solidFill>
              <a:ea typeface="黑体" panose="02010609060101010101" pitchFamily="49" charset="-122"/>
            </a:endParaRPr>
          </a:p>
        </p:txBody>
      </p:sp>
      <p:sp>
        <p:nvSpPr>
          <p:cNvPr id="5" name="页脚占位符 4"/>
          <p:cNvSpPr>
            <a:spLocks noGrp="1"/>
          </p:cNvSpPr>
          <p:nvPr>
            <p:ph type="ftr" sz="quarter" idx="11"/>
          </p:nvPr>
        </p:nvSpPr>
        <p:spPr>
          <a:xfrm>
            <a:off x="4067838" y="4805958"/>
            <a:ext cx="2350620" cy="273844"/>
          </a:xfrm>
        </p:spPr>
        <p:txBody>
          <a:bodyPr/>
          <a:lstStyle/>
          <a:p>
            <a:pPr defTabSz="685800" eaLnBrk="0" hangingPunct="0">
              <a:defRPr/>
            </a:pPr>
            <a:endParaRPr lang="en-US" altLang="zh-CN" b="1">
              <a:solidFill>
                <a:srgbClr val="FF0000"/>
              </a:solidFill>
              <a:latin typeface="Times New Roman" panose="02020603050405020304" pitchFamily="18" charset="0"/>
              <a:ea typeface="黑体" panose="02010609060101010101" pitchFamily="49" charset="-122"/>
            </a:endParaRPr>
          </a:p>
        </p:txBody>
      </p:sp>
      <p:sp>
        <p:nvSpPr>
          <p:cNvPr id="6" name="灯片编号占位符 5"/>
          <p:cNvSpPr>
            <a:spLocks noGrp="1"/>
          </p:cNvSpPr>
          <p:nvPr>
            <p:ph type="sldNum" sz="quarter" idx="12"/>
          </p:nvPr>
        </p:nvSpPr>
        <p:spPr>
          <a:xfrm>
            <a:off x="8388206" y="4805958"/>
            <a:ext cx="624592" cy="273844"/>
          </a:xfrm>
        </p:spPr>
        <p:txBody>
          <a:bodyPr/>
          <a:lstStyle>
            <a:lvl1pPr>
              <a:defRPr b="1">
                <a:latin typeface="Times New Roman" panose="02020603050405020304" pitchFamily="18" charset="0"/>
                <a:cs typeface="Times New Roman" panose="02020603050405020304" pitchFamily="18" charset="0"/>
              </a:defRPr>
            </a:lvl1pPr>
          </a:lstStyle>
          <a:p>
            <a:pPr defTabSz="685800" eaLnBrk="0" hangingPunct="0">
              <a:defRPr/>
            </a:pPr>
            <a:fld id="{77E88AF7-5153-4875-A5A7-0323E1DC4585}" type="slidenum">
              <a:rPr lang="zh-CN" altLang="en-US" smtClean="0">
                <a:solidFill>
                  <a:srgbClr val="FF0000"/>
                </a:solidFill>
                <a:ea typeface="黑体" panose="02010609060101010101" pitchFamily="49" charset="-122"/>
              </a:rPr>
              <a:pPr defTabSz="685800" eaLnBrk="0" hangingPunct="0">
                <a:defRPr/>
              </a:pPr>
              <a:t>‹#›</a:t>
            </a:fld>
            <a:endParaRPr lang="en-US" altLang="zh-CN">
              <a:solidFill>
                <a:srgbClr val="FF0000"/>
              </a:solidFill>
              <a:ea typeface="黑体" panose="02010609060101010101" pitchFamily="49" charset="-122"/>
            </a:endParaRPr>
          </a:p>
        </p:txBody>
      </p:sp>
      <p:sp>
        <p:nvSpPr>
          <p:cNvPr id="7" name="标题 6"/>
          <p:cNvSpPr>
            <a:spLocks noGrp="1"/>
          </p:cNvSpPr>
          <p:nvPr>
            <p:ph type="title"/>
          </p:nvPr>
        </p:nvSpPr>
        <p:spPr>
          <a:xfrm>
            <a:off x="457188" y="205979"/>
            <a:ext cx="8229386" cy="857250"/>
          </a:xfrm>
        </p:spPr>
        <p:txBody>
          <a:bodyPr rtlCol="0"/>
          <a:lstStyle>
            <a:lvl1pPr>
              <a:defRPr sz="3200">
                <a:solidFill>
                  <a:schemeClr val="tx1">
                    <a:lumMod val="95000"/>
                    <a:lumOff val="5000"/>
                  </a:schemeClr>
                </a:solidFill>
                <a:latin typeface="微软雅黑" panose="020B0503020204020204" charset="-122"/>
                <a:ea typeface="微软雅黑" panose="020B0503020204020204" charset="-122"/>
              </a:defRPr>
            </a:lvl1pPr>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38700455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3498110"/>
            <a:ext cx="9150851"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Verdana"/>
              <a:ea typeface="微软雅黑"/>
              <a:cs typeface="+mn-cs"/>
            </a:endParaRPr>
          </a:p>
        </p:txBody>
      </p:sp>
      <p:sp>
        <p:nvSpPr>
          <p:cNvPr id="9" name="标题 8"/>
          <p:cNvSpPr>
            <a:spLocks noGrp="1"/>
          </p:cNvSpPr>
          <p:nvPr>
            <p:ph type="ctrTitle"/>
          </p:nvPr>
        </p:nvSpPr>
        <p:spPr>
          <a:xfrm>
            <a:off x="685783" y="1314451"/>
            <a:ext cx="7772197" cy="1372321"/>
          </a:xfrm>
        </p:spPr>
        <p:txBody>
          <a:bodyPr vert="horz" anchor="b">
            <a:normAutofit/>
            <a:scene3d>
              <a:camera prst="orthographicFront"/>
              <a:lightRig rig="soft" dir="t"/>
            </a:scene3d>
            <a:sp3d prstMaterial="softEdge">
              <a:bevelT w="25400" h="25400"/>
            </a:sp3d>
          </a:bodyPr>
          <a:lstStyle>
            <a:lvl1pPr algn="r">
              <a:defRPr sz="36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783" y="2708705"/>
            <a:ext cx="7772197" cy="899778"/>
          </a:xfrm>
        </p:spPr>
        <p:txBody>
          <a:bodyPr lIns="45720" rIns="45720"/>
          <a:lstStyle>
            <a:lvl1pPr marL="0" marR="48101" indent="0" algn="r">
              <a:buNone/>
              <a:defRPr>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grpSp>
        <p:nvGrpSpPr>
          <p:cNvPr id="2" name="组合 1"/>
          <p:cNvGrpSpPr/>
          <p:nvPr/>
        </p:nvGrpSpPr>
        <p:grpSpPr>
          <a:xfrm>
            <a:off x="-3765" y="3714750"/>
            <a:ext cx="9147526" cy="1434066"/>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Verdana"/>
                <a:ea typeface="微软雅黑"/>
                <a:cs typeface="+mn-cs"/>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6726857" y="4805958"/>
            <a:ext cx="1920190" cy="274320"/>
          </a:xfrm>
        </p:spPr>
        <p:txBody>
          <a:bodyPr/>
          <a:lstStyle>
            <a:lvl1pPr>
              <a:defRPr>
                <a:solidFill>
                  <a:srgbClr val="FFFFFF"/>
                </a:solidFill>
              </a:defRPr>
            </a:lvl1pPr>
          </a:lstStyle>
          <a:p>
            <a:pPr defTabSz="685800" eaLnBrk="0" hangingPunct="0">
              <a:defRPr/>
            </a:pPr>
            <a:endParaRPr lang="en-US" altLang="zh-CN" b="1">
              <a:latin typeface="Times New Roman" panose="02020603050405020304" pitchFamily="18" charset="0"/>
              <a:ea typeface="黑体" panose="02010609060101010101" pitchFamily="49" charset="-122"/>
            </a:endParaRPr>
          </a:p>
        </p:txBody>
      </p:sp>
      <p:sp>
        <p:nvSpPr>
          <p:cNvPr id="19" name="页脚占位符 18"/>
          <p:cNvSpPr>
            <a:spLocks noGrp="1"/>
          </p:cNvSpPr>
          <p:nvPr>
            <p:ph type="ftr" sz="quarter" idx="11"/>
          </p:nvPr>
        </p:nvSpPr>
        <p:spPr>
          <a:xfrm>
            <a:off x="4379957" y="4805958"/>
            <a:ext cx="2350620" cy="273844"/>
          </a:xfrm>
        </p:spPr>
        <p:txBody>
          <a:bodyPr/>
          <a:lstStyle>
            <a:lvl1pPr>
              <a:defRPr>
                <a:solidFill>
                  <a:schemeClr val="accent1">
                    <a:tint val="20000"/>
                  </a:schemeClr>
                </a:solidFill>
              </a:defRPr>
            </a:lvl1pPr>
          </a:lstStyle>
          <a:p>
            <a:pPr defTabSz="685800" eaLnBrk="0" hangingPunct="0">
              <a:defRPr/>
            </a:pPr>
            <a:endParaRPr lang="en-US" altLang="zh-CN" b="1">
              <a:solidFill>
                <a:srgbClr val="000000">
                  <a:tint val="20000"/>
                </a:srgbClr>
              </a:solidFill>
              <a:latin typeface="Times New Roman" panose="02020603050405020304" pitchFamily="18" charset="0"/>
              <a:ea typeface="黑体" panose="02010609060101010101" pitchFamily="49" charset="-122"/>
            </a:endParaRPr>
          </a:p>
        </p:txBody>
      </p:sp>
      <p:sp>
        <p:nvSpPr>
          <p:cNvPr id="27" name="灯片编号占位符 26"/>
          <p:cNvSpPr>
            <a:spLocks noGrp="1"/>
          </p:cNvSpPr>
          <p:nvPr>
            <p:ph type="sldNum" sz="quarter" idx="12"/>
          </p:nvPr>
        </p:nvSpPr>
        <p:spPr>
          <a:xfrm>
            <a:off x="8647046" y="4805958"/>
            <a:ext cx="365751" cy="273844"/>
          </a:xfrm>
        </p:spPr>
        <p:txBody>
          <a:bodyPr/>
          <a:lstStyle>
            <a:lvl1pPr>
              <a:defRPr>
                <a:solidFill>
                  <a:srgbClr val="FFFFFF"/>
                </a:solidFill>
              </a:defRPr>
            </a:lvl1pPr>
          </a:lstStyle>
          <a:p>
            <a:pPr defTabSz="685800" eaLnBrk="0" hangingPunct="0">
              <a:defRPr/>
            </a:pPr>
            <a:fld id="{F86AB41F-CAC1-4232-8954-A49D2EE7F6D8}" type="slidenum">
              <a:rPr lang="zh-CN" altLang="en-US" b="1" smtClean="0">
                <a:latin typeface="Times New Roman" panose="02020603050405020304" pitchFamily="18" charset="0"/>
                <a:ea typeface="黑体" panose="02010609060101010101" pitchFamily="49" charset="-122"/>
              </a:rPr>
              <a:pPr defTabSz="685800" eaLnBrk="0" hangingPunct="0">
                <a:defRPr/>
              </a:pPr>
              <a:t>‹#›</a:t>
            </a:fld>
            <a:endParaRPr lang="en-US" altLang="zh-CN" b="1">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8412406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319798998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2024/9/1</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2024/9/1</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gi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8.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 </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 </a:t>
            </a:r>
            <a:r>
              <a:rPr lang="en-US" altLang="zh-CN" sz="1100" b="1" dirty="0" smtClean="0">
                <a:solidFill>
                  <a:srgbClr val="0070C0"/>
                </a:solidFill>
                <a:latin typeface="微软雅黑" pitchFamily="34" charset="-122"/>
                <a:ea typeface="微软雅黑" pitchFamily="34" charset="-122"/>
              </a:rPr>
              <a:t>8 </a:t>
            </a:r>
            <a:r>
              <a:rPr lang="zh-CN" altLang="en-US" sz="1100" b="1" dirty="0" smtClean="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93" r:id="rId17"/>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5865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5" r:id="rId6"/>
  </p:sldLayoutIdLst>
  <p:transition>
    <p:fade/>
  </p:transition>
  <p:hf sldNum="0" hdr="0" ftr="0" dt="0"/>
  <p:txStyles>
    <p:titleStyle>
      <a:lvl1pPr algn="ctr" rtl="0" eaLnBrk="0" fontAlgn="base" hangingPunct="0">
        <a:spcBef>
          <a:spcPct val="0"/>
        </a:spcBef>
        <a:spcAft>
          <a:spcPct val="0"/>
        </a:spcAft>
        <a:defRPr kumimoji="1" sz="33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33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33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33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33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342900" algn="ctr" rtl="0" fontAlgn="base">
        <a:spcBef>
          <a:spcPct val="0"/>
        </a:spcBef>
        <a:spcAft>
          <a:spcPct val="0"/>
        </a:spcAft>
        <a:defRPr sz="33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685800" algn="ctr" rtl="0" fontAlgn="base">
        <a:spcBef>
          <a:spcPct val="0"/>
        </a:spcBef>
        <a:spcAft>
          <a:spcPct val="0"/>
        </a:spcAft>
        <a:defRPr sz="33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028700" algn="ctr" rtl="0" fontAlgn="base">
        <a:spcBef>
          <a:spcPct val="0"/>
        </a:spcBef>
        <a:spcAft>
          <a:spcPct val="0"/>
        </a:spcAft>
        <a:defRPr sz="33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371600" algn="ctr" rtl="0" fontAlgn="base">
        <a:spcBef>
          <a:spcPct val="0"/>
        </a:spcBef>
        <a:spcAft>
          <a:spcPct val="0"/>
        </a:spcAft>
        <a:defRPr sz="3300">
          <a:solidFill>
            <a:schemeClr val="tx1"/>
          </a:solidFill>
          <a:latin typeface="Times New Roman" panose="02020603050405020304" pitchFamily="18" charset="0"/>
          <a:ea typeface="微软雅黑" panose="020B0503020204020204" charset="-122"/>
          <a:cs typeface="微软雅黑" panose="020B0503020204020204"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微软雅黑" panose="020B0503020204020204" charset="-122"/>
        </a:defRPr>
      </a:lvl1pPr>
      <a:lvl2pPr marL="557213" indent="-214313" algn="l" rtl="0" eaLnBrk="0" fontAlgn="base" hangingPunct="0">
        <a:spcBef>
          <a:spcPct val="20000"/>
        </a:spcBef>
        <a:spcAft>
          <a:spcPct val="0"/>
        </a:spcAft>
        <a:buFont typeface="Arial" panose="020B0604020202020204" pitchFamily="34" charset="0"/>
        <a:buChar char="–"/>
        <a:defRPr kumimoji="1" sz="2100" kern="1200">
          <a:solidFill>
            <a:schemeClr val="tx1"/>
          </a:solidFill>
          <a:latin typeface="+mn-lt"/>
          <a:ea typeface="+mn-ea"/>
          <a:cs typeface="微软雅黑" panose="020B0503020204020204" charset="-122"/>
        </a:defRPr>
      </a:lvl2pPr>
      <a:lvl3pPr marL="857250" indent="-171450" algn="l" rtl="0" eaLnBrk="0" fontAlgn="base" hangingPunct="0">
        <a:spcBef>
          <a:spcPct val="20000"/>
        </a:spcBef>
        <a:spcAft>
          <a:spcPct val="0"/>
        </a:spcAft>
        <a:buFont typeface="Arial" panose="020B0604020202020204" pitchFamily="34" charset="0"/>
        <a:buChar char="•"/>
        <a:defRPr kumimoji="1" sz="1800" kern="1200">
          <a:solidFill>
            <a:schemeClr val="tx1"/>
          </a:solidFill>
          <a:latin typeface="+mn-lt"/>
          <a:ea typeface="+mn-ea"/>
          <a:cs typeface="微软雅黑" panose="020B0503020204020204" charset="-122"/>
        </a:defRPr>
      </a:lvl3pPr>
      <a:lvl4pPr marL="1200150" indent="-171450" algn="l" rtl="0" eaLnBrk="0" fontAlgn="base" hangingPunct="0">
        <a:spcBef>
          <a:spcPct val="20000"/>
        </a:spcBef>
        <a:spcAft>
          <a:spcPct val="0"/>
        </a:spcAft>
        <a:buFont typeface="Arial" panose="020B0604020202020204" pitchFamily="34" charset="0"/>
        <a:buChar char="–"/>
        <a:defRPr kumimoji="1" sz="1500" kern="1200">
          <a:solidFill>
            <a:schemeClr val="tx1"/>
          </a:solidFill>
          <a:latin typeface="+mn-lt"/>
          <a:ea typeface="+mn-ea"/>
          <a:cs typeface="微软雅黑" panose="020B0503020204020204" charset="-122"/>
        </a:defRPr>
      </a:lvl4pPr>
      <a:lvl5pPr marL="1543050" indent="-171450" algn="l" rtl="0" eaLnBrk="0" fontAlgn="base" hangingPunct="0">
        <a:spcBef>
          <a:spcPct val="20000"/>
        </a:spcBef>
        <a:spcAft>
          <a:spcPct val="0"/>
        </a:spcAft>
        <a:buFont typeface="Arial" panose="020B0604020202020204" pitchFamily="34" charset="0"/>
        <a:buChar char="»"/>
        <a:defRPr kumimoji="1" sz="1500" kern="1200">
          <a:solidFill>
            <a:schemeClr val="tx1"/>
          </a:solidFill>
          <a:latin typeface="+mn-lt"/>
          <a:ea typeface="+mn-ea"/>
          <a:cs typeface="微软雅黑" panose="020B0503020204020204" charset="-122"/>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2.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106.png"/><Relationship Id="rId5" Type="http://schemas.openxmlformats.org/officeDocument/2006/relationships/oleObject" Target="../embeddings/oleObject2.bin"/><Relationship Id="rId4" Type="http://schemas.openxmlformats.org/officeDocument/2006/relationships/image" Target="../media/image105.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2.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0.png"/><Relationship Id="rId5" Type="http://schemas.openxmlformats.org/officeDocument/2006/relationships/oleObject" Target="../embeddings/oleObject4.bin"/><Relationship Id="rId4" Type="http://schemas.openxmlformats.org/officeDocument/2006/relationships/image" Target="../media/image107.w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07.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07.w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wmf"/></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w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aike.sogou.com/lemma/ShowInnerLink.htm?lemmaId=20099&amp;ss_c=ssc.citiao.link" TargetMode="External"/><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hyperlink" Target="https://baike.sogou.com/lemma/ShowInnerLink.htm?lemmaId=31474&amp;ss_c=ssc.citiao.link" TargetMode="External"/><Relationship Id="rId4" Type="http://schemas.openxmlformats.org/officeDocument/2006/relationships/hyperlink" Target="https://baike.sogou.com/lemma/ShowInnerLink.htm?lemmaId=73831176&amp;ss_c=ssc.citiao.link"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en.wikipedia.org/wiki/File:Marc_Andreessen.jp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2.wmf"/><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1.jpeg"/><Relationship Id="rId4" Type="http://schemas.openxmlformats.org/officeDocument/2006/relationships/image" Target="../media/image2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89.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8.png"/><Relationship Id="rId5" Type="http://schemas.microsoft.com/office/2007/relationships/hdphoto" Target="../media/hdphoto2.wdp"/><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5.xml"/><Relationship Id="rId16" Type="http://schemas.openxmlformats.org/officeDocument/2006/relationships/image" Target="../media/image35.jpg"/><Relationship Id="rId1" Type="http://schemas.openxmlformats.org/officeDocument/2006/relationships/slideLayout" Target="../slideLayouts/slideLayout20.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79.wmf"/><Relationship Id="rId7"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97.pn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8.jpeg"/><Relationship Id="rId4"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fr-FR" sz="1600" b="1" dirty="0" smtClean="0">
                <a:solidFill>
                  <a:srgbClr val="00B0F0"/>
                </a:solidFill>
                <a:latin typeface="微软雅黑" pitchFamily="34" charset="-122"/>
                <a:ea typeface="微软雅黑" pitchFamily="34" charset="-122"/>
              </a:rPr>
              <a:t>第 8 版</a:t>
            </a:r>
            <a:r>
              <a:rPr lang="fr-FR" sz="1600" b="1" dirty="0">
                <a:solidFill>
                  <a:srgbClr val="00B0F0"/>
                </a:solidFill>
                <a:latin typeface="微软雅黑" pitchFamily="34" charset="-122"/>
                <a:ea typeface="微软雅黑" pitchFamily="34" charset="-122"/>
              </a:rPr>
              <a:t>）</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75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6E57-88C5-4AE6-9611-6406EA2AC552}"/>
              </a:ext>
            </a:extLst>
          </p:cNvPr>
          <p:cNvSpPr>
            <a:spLocks noGrp="1"/>
          </p:cNvSpPr>
          <p:nvPr>
            <p:ph type="title"/>
          </p:nvPr>
        </p:nvSpPr>
        <p:spPr/>
        <p:txBody>
          <a:bodyPr>
            <a:normAutofit/>
          </a:bodyPr>
          <a:lstStyle/>
          <a:p>
            <a:r>
              <a:rPr lang="zh-CN" altLang="en-US" dirty="0"/>
              <a:t>我国的新基建</a:t>
            </a:r>
          </a:p>
        </p:txBody>
      </p:sp>
      <p:sp>
        <p:nvSpPr>
          <p:cNvPr id="6" name="内容占位符 5">
            <a:extLst>
              <a:ext uri="{FF2B5EF4-FFF2-40B4-BE49-F238E27FC236}">
                <a16:creationId xmlns:a16="http://schemas.microsoft.com/office/drawing/2014/main" id="{903C0143-916C-3948-AB40-6093BC298DB7}"/>
              </a:ext>
            </a:extLst>
          </p:cNvPr>
          <p:cNvSpPr>
            <a:spLocks noGrp="1"/>
          </p:cNvSpPr>
          <p:nvPr>
            <p:ph idx="1"/>
          </p:nvPr>
        </p:nvSpPr>
        <p:spPr>
          <a:xfrm>
            <a:off x="404866" y="844154"/>
            <a:ext cx="4616586" cy="3780234"/>
          </a:xfrm>
        </p:spPr>
        <p:txBody>
          <a:bodyPr>
            <a:normAutofit fontScale="85000" lnSpcReduction="10000"/>
          </a:bodyPr>
          <a:lstStyle/>
          <a:p>
            <a:pPr>
              <a:lnSpc>
                <a:spcPct val="120000"/>
              </a:lnSpc>
              <a:spcBef>
                <a:spcPts val="225"/>
              </a:spcBef>
            </a:pPr>
            <a:r>
              <a:rPr kumimoji="1" lang="zh-CN" altLang="en-US" dirty="0"/>
              <a:t>当年的</a:t>
            </a:r>
            <a:r>
              <a:rPr lang="zh-CN" altLang="en-US" dirty="0"/>
              <a:t>“铁公基”</a:t>
            </a:r>
            <a:r>
              <a:rPr lang="en-US" altLang="zh-CN" dirty="0"/>
              <a:t>/</a:t>
            </a:r>
            <a:r>
              <a:rPr lang="zh-CN" altLang="en-US" dirty="0"/>
              <a:t>“铁公机”</a:t>
            </a:r>
            <a:endParaRPr kumimoji="1" lang="en-US" altLang="zh-CN" dirty="0"/>
          </a:p>
          <a:p>
            <a:pPr lvl="1">
              <a:lnSpc>
                <a:spcPct val="120000"/>
              </a:lnSpc>
              <a:spcBef>
                <a:spcPts val="225"/>
              </a:spcBef>
            </a:pPr>
            <a:r>
              <a:rPr lang="zh-CN" altLang="en-US" dirty="0"/>
              <a:t>集中建设基础设施</a:t>
            </a:r>
            <a:r>
              <a:rPr lang="en-US" altLang="zh-CN" dirty="0"/>
              <a:t/>
            </a:r>
            <a:br>
              <a:rPr lang="en-US" altLang="zh-CN" dirty="0"/>
            </a:br>
            <a:r>
              <a:rPr lang="zh-CN" altLang="en-US" dirty="0"/>
              <a:t>（铁路、公路、机场</a:t>
            </a:r>
            <a:r>
              <a:rPr lang="en-US" altLang="zh-CN" dirty="0"/>
              <a:t>/</a:t>
            </a:r>
            <a:r>
              <a:rPr lang="zh-CN" altLang="en-US" dirty="0"/>
              <a:t>基础设施）</a:t>
            </a:r>
            <a:endParaRPr lang="en-US" altLang="zh-CN" dirty="0"/>
          </a:p>
          <a:p>
            <a:pPr lvl="1">
              <a:lnSpc>
                <a:spcPct val="120000"/>
              </a:lnSpc>
              <a:spcBef>
                <a:spcPts val="225"/>
              </a:spcBef>
            </a:pPr>
            <a:r>
              <a:rPr lang="en-US" altLang="zh-CN" dirty="0"/>
              <a:t>2008</a:t>
            </a:r>
            <a:r>
              <a:rPr lang="zh-CN" altLang="en-US" dirty="0"/>
              <a:t>年金融危机，国家四万亿投资中的</a:t>
            </a:r>
            <a:r>
              <a:rPr lang="en-US" altLang="zh-CN" dirty="0"/>
              <a:t>1.5</a:t>
            </a:r>
            <a:r>
              <a:rPr lang="zh-CN" altLang="en-US" dirty="0"/>
              <a:t>万亿投入基础设施建设</a:t>
            </a:r>
            <a:endParaRPr kumimoji="1" lang="en-US" altLang="zh-CN" dirty="0"/>
          </a:p>
          <a:p>
            <a:pPr>
              <a:lnSpc>
                <a:spcPct val="120000"/>
              </a:lnSpc>
              <a:spcBef>
                <a:spcPts val="225"/>
              </a:spcBef>
            </a:pPr>
            <a:r>
              <a:rPr kumimoji="1" lang="zh-CN" altLang="en-US" dirty="0"/>
              <a:t>与时俱进的新基建</a:t>
            </a:r>
            <a:endParaRPr kumimoji="1" lang="en-US" altLang="zh-CN" dirty="0"/>
          </a:p>
          <a:p>
            <a:pPr lvl="1">
              <a:lnSpc>
                <a:spcPct val="120000"/>
              </a:lnSpc>
              <a:spcBef>
                <a:spcPts val="225"/>
              </a:spcBef>
            </a:pPr>
            <a:r>
              <a:rPr kumimoji="1" lang="en-US" altLang="zh-CN" dirty="0"/>
              <a:t>2018</a:t>
            </a:r>
            <a:r>
              <a:rPr kumimoji="1" lang="zh-CN" altLang="en-US" dirty="0"/>
              <a:t>年，中央经济工作会议重新定义了基础设施建设</a:t>
            </a:r>
            <a:endParaRPr kumimoji="1" lang="en-US" altLang="zh-CN" dirty="0"/>
          </a:p>
          <a:p>
            <a:pPr lvl="1">
              <a:lnSpc>
                <a:spcPct val="120000"/>
              </a:lnSpc>
              <a:spcBef>
                <a:spcPts val="225"/>
              </a:spcBef>
            </a:pPr>
            <a:r>
              <a:rPr kumimoji="1" lang="en-US" altLang="zh-CN" dirty="0"/>
              <a:t>2019</a:t>
            </a:r>
            <a:r>
              <a:rPr kumimoji="1" lang="zh-CN" altLang="en-US" dirty="0"/>
              <a:t>年，“加强新一代信息基础设施建设”被列入政府工作报告</a:t>
            </a:r>
            <a:endParaRPr kumimoji="1" lang="en-US" altLang="zh-CN" dirty="0"/>
          </a:p>
          <a:p>
            <a:pPr lvl="1">
              <a:lnSpc>
                <a:spcPct val="120000"/>
              </a:lnSpc>
              <a:spcBef>
                <a:spcPts val="225"/>
              </a:spcBef>
            </a:pPr>
            <a:r>
              <a:rPr lang="zh-CN" altLang="en-US" dirty="0"/>
              <a:t>新基建：</a:t>
            </a:r>
            <a:r>
              <a:rPr lang="en-US" altLang="zh-CN" dirty="0">
                <a:solidFill>
                  <a:srgbClr val="FF0000"/>
                </a:solidFill>
              </a:rPr>
              <a:t>5G</a:t>
            </a:r>
            <a:r>
              <a:rPr lang="zh-CN" altLang="en-US" dirty="0">
                <a:solidFill>
                  <a:srgbClr val="FF0000"/>
                </a:solidFill>
              </a:rPr>
              <a:t>基站建设</a:t>
            </a:r>
            <a:r>
              <a:rPr lang="zh-CN" altLang="en-US" dirty="0">
                <a:solidFill>
                  <a:srgbClr val="C00000"/>
                </a:solidFill>
              </a:rPr>
              <a:t>、特高压、城际高速铁路和城市轨道交通、新能源汽车充电桩、</a:t>
            </a:r>
            <a:r>
              <a:rPr lang="zh-CN" altLang="en-US" dirty="0">
                <a:solidFill>
                  <a:srgbClr val="FF0000"/>
                </a:solidFill>
              </a:rPr>
              <a:t>大数据中心</a:t>
            </a:r>
            <a:r>
              <a:rPr lang="zh-CN" altLang="en-US" dirty="0">
                <a:solidFill>
                  <a:srgbClr val="C00000"/>
                </a:solidFill>
              </a:rPr>
              <a:t>、人工智能、</a:t>
            </a:r>
            <a:r>
              <a:rPr lang="zh-CN" altLang="en-US" dirty="0">
                <a:solidFill>
                  <a:srgbClr val="FF0000"/>
                </a:solidFill>
              </a:rPr>
              <a:t>工业互联网</a:t>
            </a:r>
            <a:r>
              <a:rPr lang="zh-CN" altLang="en-US" dirty="0"/>
              <a:t>七大领域</a:t>
            </a:r>
            <a:endParaRPr kumimoji="1" lang="zh-CN" altLang="en-US" dirty="0"/>
          </a:p>
          <a:p>
            <a:pPr>
              <a:lnSpc>
                <a:spcPct val="120000"/>
              </a:lnSpc>
            </a:pPr>
            <a:endParaRPr lang="zh-CN" altLang="en-US" dirty="0"/>
          </a:p>
        </p:txBody>
      </p:sp>
      <p:sp>
        <p:nvSpPr>
          <p:cNvPr id="3" name="灯片编号占位符 2">
            <a:extLst>
              <a:ext uri="{FF2B5EF4-FFF2-40B4-BE49-F238E27FC236}">
                <a16:creationId xmlns:a16="http://schemas.microsoft.com/office/drawing/2014/main" id="{1D130FC1-6B57-1B40-A301-855FD9C3DECD}"/>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10</a:t>
            </a:fld>
            <a:endParaRPr kumimoji="1" lang="zh-CN" altLang="en-US" dirty="0"/>
          </a:p>
        </p:txBody>
      </p:sp>
      <p:sp>
        <p:nvSpPr>
          <p:cNvPr id="15" name="文本框 14">
            <a:extLst>
              <a:ext uri="{FF2B5EF4-FFF2-40B4-BE49-F238E27FC236}">
                <a16:creationId xmlns:a16="http://schemas.microsoft.com/office/drawing/2014/main" id="{3EBE1FFD-571A-AC4F-A8E9-820229582CE3}"/>
              </a:ext>
            </a:extLst>
          </p:cNvPr>
          <p:cNvSpPr txBox="1"/>
          <p:nvPr/>
        </p:nvSpPr>
        <p:spPr>
          <a:xfrm>
            <a:off x="5242827" y="3155735"/>
            <a:ext cx="3727901" cy="1477328"/>
          </a:xfrm>
          <a:prstGeom prst="rect">
            <a:avLst/>
          </a:prstGeom>
          <a:noFill/>
          <a:ln>
            <a:solidFill>
              <a:srgbClr val="7030A0"/>
            </a:solidFill>
          </a:ln>
        </p:spPr>
        <p:txBody>
          <a:bodyPr wrap="square" rtlCol="0">
            <a:spAutoFit/>
          </a:bodyPr>
          <a:lstStyle/>
          <a:p>
            <a:pPr marL="257175" indent="-257175">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作为数字经济的发展基石、转型升级的重要支撑</a:t>
            </a:r>
            <a:endParaRPr lang="en-US" altLang="zh-CN" sz="1500" dirty="0">
              <a:latin typeface="微软雅黑" panose="020B0503020204020204" pitchFamily="34" charset="-122"/>
              <a:ea typeface="微软雅黑" panose="020B0503020204020204" pitchFamily="34" charset="-122"/>
            </a:endParaRPr>
          </a:p>
          <a:p>
            <a:pPr marL="257175" indent="-257175">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稳投资、扩内需、拉动经济增长的重要途径</a:t>
            </a:r>
            <a:endParaRPr lang="en-US" altLang="zh-CN" sz="1500" dirty="0">
              <a:latin typeface="微软雅黑" panose="020B0503020204020204" pitchFamily="34" charset="-122"/>
              <a:ea typeface="微软雅黑" panose="020B0503020204020204" pitchFamily="34" charset="-122"/>
            </a:endParaRPr>
          </a:p>
          <a:p>
            <a:pPr marL="257175" indent="-257175">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促升级、优结构、提升经济发展质量的重要环节</a:t>
            </a:r>
          </a:p>
        </p:txBody>
      </p:sp>
      <p:pic>
        <p:nvPicPr>
          <p:cNvPr id="9" name="Picture 2">
            <a:extLst>
              <a:ext uri="{FF2B5EF4-FFF2-40B4-BE49-F238E27FC236}">
                <a16:creationId xmlns:a16="http://schemas.microsoft.com/office/drawing/2014/main" id="{DC150F79-129B-C241-91F7-EAE3C7E267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180833" y="1044932"/>
            <a:ext cx="3727901" cy="2073913"/>
          </a:xfrm>
          <a:prstGeom prst="rect">
            <a:avLst/>
          </a:prstGeom>
          <a:solidFill>
            <a:schemeClr val="accent4">
              <a:lumMod val="60000"/>
              <a:lumOff val="40000"/>
            </a:schemeClr>
          </a:solidFill>
          <a:ln>
            <a:solidFill>
              <a:schemeClr val="bg2">
                <a:lumMod val="75000"/>
              </a:schemeClr>
            </a:solidFill>
          </a:ln>
        </p:spPr>
      </p:pic>
      <p:sp>
        <p:nvSpPr>
          <p:cNvPr id="11" name="文本框 10">
            <a:extLst>
              <a:ext uri="{FF2B5EF4-FFF2-40B4-BE49-F238E27FC236}">
                <a16:creationId xmlns:a16="http://schemas.microsoft.com/office/drawing/2014/main" id="{E2380B79-CAF2-5F47-BACB-A858063D64F1}"/>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15049981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a:extLst/>
        </p:spPr>
        <p:txBody>
          <a:bodyPr wrap="square">
            <a:spAutoFit/>
          </a:bodyPr>
          <a:lstStyle/>
          <a:p>
            <a:pPr>
              <a:lnSpc>
                <a:spcPts val="2400"/>
              </a:lnSpc>
            </a:pPr>
            <a:r>
              <a:rPr lang="zh-CN" altLang="en-US" sz="1600" b="1" dirty="0">
                <a:latin typeface="微软雅黑" pitchFamily="34" charset="-122"/>
                <a:ea typeface="微软雅黑" pitchFamily="34" charset="-122"/>
              </a:rPr>
              <a:t>其中</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en-US" altLang="zh-CN" sz="1600" b="1" baseline="-25000" dirty="0" smtClean="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a:lnSpc>
                <a:spcPts val="2400"/>
              </a:lnSpc>
            </a:pPr>
            <a:r>
              <a:rPr lang="en-US" altLang="zh-CN" sz="1600" b="1" dirty="0" smtClean="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a:t>
            </a:r>
            <a:r>
              <a:rPr lang="zh-CN" altLang="en-US" sz="1600" b="1" dirty="0" smtClean="0">
                <a:latin typeface="微软雅黑" pitchFamily="34" charset="-122"/>
                <a:ea typeface="微软雅黑" pitchFamily="34" charset="-122"/>
              </a:rPr>
              <a:t>时延。</a:t>
            </a:r>
            <a:endParaRPr lang="en-US" altLang="zh-CN" sz="1600" b="1" dirty="0" smtClean="0">
              <a:latin typeface="微软雅黑" pitchFamily="34" charset="-122"/>
              <a:ea typeface="微软雅黑" pitchFamily="34" charset="-122"/>
            </a:endParaRPr>
          </a:p>
          <a:p>
            <a:pPr marL="357188" indent="-357188">
              <a:lnSpc>
                <a:spcPts val="2400"/>
              </a:lnSpc>
            </a:pPr>
            <a:r>
              <a:rPr lang="en-US" altLang="zh-CN" sz="1600" b="1" dirty="0" smtClean="0">
                <a:latin typeface="微软雅黑" pitchFamily="34" charset="-122"/>
                <a:ea typeface="微软雅黑" pitchFamily="34" charset="-122"/>
              </a:rPr>
              <a:t>U</a:t>
            </a:r>
            <a:r>
              <a:rPr lang="zh-CN" altLang="en-US" sz="1600" b="1" dirty="0" smtClean="0">
                <a:latin typeface="微软雅黑" pitchFamily="34" charset="-122"/>
                <a:ea typeface="微软雅黑" pitchFamily="34" charset="-122"/>
              </a:rPr>
              <a:t>：网络当前的</a:t>
            </a:r>
            <a:r>
              <a:rPr lang="zh-CN" altLang="en-US" sz="1600" b="1" dirty="0">
                <a:latin typeface="微软雅黑" pitchFamily="34" charset="-122"/>
                <a:ea typeface="微软雅黑" pitchFamily="34" charset="-122"/>
              </a:rPr>
              <a:t>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ts val="2400"/>
              </a:lnSpc>
            </a:pPr>
            <a:r>
              <a:rPr lang="zh-CN" altLang="en-US" sz="1600" b="1" dirty="0" smtClean="0">
                <a:latin typeface="微软雅黑" pitchFamily="34" charset="-122"/>
                <a:ea typeface="微软雅黑" pitchFamily="34" charset="-122"/>
              </a:rPr>
              <a:t>该</a:t>
            </a:r>
            <a:r>
              <a:rPr lang="zh-CN" altLang="en-US" sz="1600" b="1" dirty="0">
                <a:latin typeface="微软雅黑" pitchFamily="34" charset="-122"/>
                <a:ea typeface="微软雅黑" pitchFamily="34" charset="-122"/>
              </a:rPr>
              <a:t>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smtClean="0">
                <a:solidFill>
                  <a:srgbClr val="0000FF"/>
                </a:solidFill>
                <a:latin typeface="微软雅黑" pitchFamily="34" charset="-122"/>
                <a:ea typeface="微软雅黑" pitchFamily="34" charset="-122"/>
              </a:rPr>
              <a:t>计算机 </a:t>
            </a:r>
            <a:r>
              <a:rPr kumimoji="1" lang="en-US" altLang="zh-CN" sz="1600" b="1" dirty="0" smtClean="0">
                <a:solidFill>
                  <a:srgbClr val="0000FF"/>
                </a:solidFill>
                <a:latin typeface="微软雅黑" pitchFamily="34" charset="-122"/>
                <a:ea typeface="微软雅黑" pitchFamily="34" charset="-122"/>
              </a:rPr>
              <a:t>B</a:t>
            </a:r>
            <a:endParaRPr kumimoji="1" lang="en-US"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4622262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p>
          </p:txBody>
        </p:sp>
      </p:grpSp>
    </p:spTree>
    <p:extLst>
      <p:ext uri="{BB962C8B-B14F-4D97-AF65-F5344CB8AC3E}">
        <p14:creationId xmlns:p14="http://schemas.microsoft.com/office/powerpoint/2010/main" val="61169062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extLst>
      <p:ext uri="{BB962C8B-B14F-4D97-AF65-F5344CB8AC3E}">
        <p14:creationId xmlns:p14="http://schemas.microsoft.com/office/powerpoint/2010/main" val="15710980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39140" y="1493520"/>
            <a:ext cx="7899787" cy="28773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301761" y="3640811"/>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a:xfrm>
            <a:off x="1147146" y="1056834"/>
            <a:ext cx="6632575" cy="354012"/>
          </a:xfrm>
        </p:spPr>
        <p:txBody>
          <a:bodyPr/>
          <a:lstStyle/>
          <a:p>
            <a:r>
              <a:rPr lang="zh-CN" altLang="en-US" dirty="0">
                <a:solidFill>
                  <a:srgbClr val="FF0000"/>
                </a:solidFill>
              </a:rPr>
              <a:t>划分层次的概念举例：两台主机通过网络传送</a:t>
            </a:r>
            <a:r>
              <a:rPr lang="zh-CN" altLang="en-US" dirty="0" smtClean="0">
                <a:solidFill>
                  <a:srgbClr val="FF0000"/>
                </a:solidFill>
              </a:rPr>
              <a:t>文件</a:t>
            </a:r>
            <a:endParaRPr lang="zh-CN" altLang="en-US" dirty="0">
              <a:solidFill>
                <a:srgbClr val="FF0000"/>
              </a:solidFill>
            </a:endParaRPr>
          </a:p>
        </p:txBody>
      </p:sp>
      <p:sp>
        <p:nvSpPr>
          <p:cNvPr id="18" name="文本占位符 2"/>
          <p:cNvSpPr txBox="1">
            <a:spLocks/>
          </p:cNvSpPr>
          <p:nvPr/>
        </p:nvSpPr>
        <p:spPr>
          <a:xfrm>
            <a:off x="2223454" y="554639"/>
            <a:ext cx="6632575" cy="367721"/>
          </a:xfrm>
          <a:prstGeom prst="rect">
            <a:avLst/>
          </a:prstGeom>
        </p:spPr>
        <p:txBody>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smtClean="0">
                <a:solidFill>
                  <a:schemeClr val="bg1"/>
                </a:solidFill>
                <a:latin typeface="微软雅黑" panose="020B0503020204020204" pitchFamily="34" charset="-122"/>
                <a:ea typeface="微软雅黑" panose="020B0503020204020204" pitchFamily="34" charset="-122"/>
              </a:rPr>
              <a:t>1.7.2  </a:t>
            </a:r>
            <a:r>
              <a:rPr lang="zh-CN" altLang="zh-CN" sz="2400" b="1" dirty="0" smtClean="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zh-CN" dirty="0" smtClean="0"/>
              <a:t>实体</a:t>
            </a:r>
            <a:r>
              <a:rPr lang="zh-CN" altLang="zh-CN" dirty="0"/>
              <a:t>、协议、服务和</a:t>
            </a:r>
            <a:r>
              <a:rPr lang="zh-CN" altLang="zh-CN" dirty="0" smtClean="0"/>
              <a:t>服务访问点</a:t>
            </a:r>
            <a:endParaRPr lang="zh-CN" altLang="en-US" dirty="0"/>
          </a:p>
        </p:txBody>
      </p:sp>
      <p:sp>
        <p:nvSpPr>
          <p:cNvPr id="5" name="内容占位符 4"/>
          <p:cNvSpPr>
            <a:spLocks noGrp="1"/>
          </p:cNvSpPr>
          <p:nvPr>
            <p:ph sz="quarter" idx="11"/>
          </p:nvPr>
        </p:nvSpPr>
        <p:spPr>
          <a:xfrm>
            <a:off x="65386" y="1039914"/>
            <a:ext cx="4684776" cy="3622981"/>
          </a:xfrm>
        </p:spPr>
        <p:txBody>
          <a:bodyPr/>
          <a:lstStyle/>
          <a:p>
            <a:pPr>
              <a:lnSpc>
                <a:spcPct val="120000"/>
              </a:lnSpc>
              <a:buClr>
                <a:srgbClr val="0070C0"/>
              </a:buClr>
            </a:pPr>
            <a:r>
              <a:rPr lang="zh-CN" altLang="en-US" sz="1600" dirty="0" smtClean="0">
                <a:solidFill>
                  <a:srgbClr val="C00000"/>
                </a:solidFill>
              </a:rPr>
              <a:t>两个系统间要通信，需要遵循相同的规范（同样的层次划分）</a:t>
            </a:r>
            <a:endParaRPr lang="en-US" altLang="zh-CN" sz="1600" dirty="0" smtClean="0">
              <a:solidFill>
                <a:srgbClr val="C00000"/>
              </a:solidFill>
            </a:endParaRPr>
          </a:p>
          <a:p>
            <a:pPr>
              <a:lnSpc>
                <a:spcPct val="120000"/>
              </a:lnSpc>
              <a:buClr>
                <a:srgbClr val="0070C0"/>
              </a:buClr>
            </a:pPr>
            <a:r>
              <a:rPr lang="zh-CN" altLang="en-US" sz="1600" dirty="0" smtClean="0">
                <a:solidFill>
                  <a:srgbClr val="C00000"/>
                </a:solidFill>
              </a:rPr>
              <a:t>实体 </a:t>
            </a:r>
            <a:r>
              <a:rPr lang="en-US" altLang="zh-CN" sz="1600" dirty="0"/>
              <a:t>(entity) </a:t>
            </a:r>
            <a:r>
              <a:rPr lang="zh-CN" altLang="en-US" sz="1600" dirty="0" smtClean="0"/>
              <a:t>：表示</a:t>
            </a:r>
            <a:r>
              <a:rPr lang="zh-CN" altLang="en-US" sz="1600" dirty="0"/>
              <a:t>任何可发送或接收信息的硬件或软件进程。 </a:t>
            </a:r>
          </a:p>
          <a:p>
            <a:pPr lvl="0">
              <a:lnSpc>
                <a:spcPct val="120000"/>
              </a:lnSpc>
              <a:buClr>
                <a:srgbClr val="0070C0"/>
              </a:buClr>
            </a:pPr>
            <a:r>
              <a:rPr lang="zh-CN" altLang="en-US" sz="1600" dirty="0" smtClean="0">
                <a:solidFill>
                  <a:srgbClr val="C00000"/>
                </a:solidFill>
              </a:rPr>
              <a:t>对等实体</a:t>
            </a:r>
            <a:r>
              <a:rPr lang="en-US" altLang="zh-CN" sz="1600" dirty="0" smtClean="0"/>
              <a:t>(peer entity</a:t>
            </a:r>
            <a:r>
              <a:rPr lang="en-US" altLang="zh-CN" sz="1600" dirty="0"/>
              <a:t>) </a:t>
            </a:r>
            <a:r>
              <a:rPr lang="zh-CN" altLang="en-US" sz="1600" dirty="0" smtClean="0">
                <a:solidFill>
                  <a:srgbClr val="C00000"/>
                </a:solidFill>
              </a:rPr>
              <a:t>：</a:t>
            </a:r>
            <a:r>
              <a:rPr lang="zh-CN" altLang="en-US" sz="1600" dirty="0"/>
              <a:t>位于不同的系统中，</a:t>
            </a:r>
            <a:r>
              <a:rPr lang="zh-CN" altLang="zh-CN" sz="1600" dirty="0" smtClean="0"/>
              <a:t>执行</a:t>
            </a:r>
            <a:r>
              <a:rPr lang="zh-CN" altLang="zh-CN" sz="1600" dirty="0">
                <a:solidFill>
                  <a:srgbClr val="FF0000"/>
                </a:solidFill>
              </a:rPr>
              <a:t>对等</a:t>
            </a:r>
            <a:r>
              <a:rPr lang="zh-CN" altLang="zh-CN" sz="1600" dirty="0"/>
              <a:t>协议的</a:t>
            </a:r>
            <a:r>
              <a:rPr lang="zh-CN" altLang="zh-CN" sz="1600" dirty="0" smtClean="0"/>
              <a:t>实体</a:t>
            </a:r>
            <a:r>
              <a:rPr lang="zh-CN" altLang="en-US" sz="1600" dirty="0" smtClean="0"/>
              <a:t>，一定工作在同一层</a:t>
            </a:r>
            <a:r>
              <a:rPr lang="zh-CN" altLang="en-US" sz="1600" b="0" dirty="0" smtClean="0">
                <a:latin typeface="Arial" panose="020B0604020202020204" pitchFamily="34" charset="0"/>
              </a:rPr>
              <a:t>。</a:t>
            </a:r>
            <a:endParaRPr lang="en-US" altLang="zh-CN" sz="1600" dirty="0" smtClean="0">
              <a:solidFill>
                <a:srgbClr val="C00000"/>
              </a:solidFill>
            </a:endParaRPr>
          </a:p>
          <a:p>
            <a:pPr>
              <a:lnSpc>
                <a:spcPct val="120000"/>
              </a:lnSpc>
              <a:buClr>
                <a:srgbClr val="0070C0"/>
              </a:buClr>
            </a:pPr>
            <a:r>
              <a:rPr lang="zh-CN" altLang="en-US" sz="1600" dirty="0" smtClean="0">
                <a:solidFill>
                  <a:srgbClr val="C00000"/>
                </a:solidFill>
              </a:rPr>
              <a:t>协议：</a:t>
            </a:r>
            <a:r>
              <a:rPr lang="zh-CN" altLang="en-US" sz="1600" dirty="0" smtClean="0"/>
              <a:t>控制</a:t>
            </a:r>
            <a:r>
              <a:rPr lang="zh-CN" altLang="en-US" sz="1600" dirty="0">
                <a:solidFill>
                  <a:srgbClr val="0000FF"/>
                </a:solidFill>
              </a:rPr>
              <a:t>两个</a:t>
            </a:r>
            <a:r>
              <a:rPr lang="zh-CN" altLang="en-US" sz="1600" dirty="0">
                <a:solidFill>
                  <a:srgbClr val="C00000"/>
                </a:solidFill>
              </a:rPr>
              <a:t>对等实体</a:t>
            </a:r>
            <a:r>
              <a:rPr lang="zh-CN" altLang="en-US" sz="1600" dirty="0"/>
              <a:t>进行通信的规则的</a:t>
            </a:r>
            <a:r>
              <a:rPr lang="zh-CN" altLang="en-US" sz="1600" dirty="0" smtClean="0"/>
              <a:t>集合（</a:t>
            </a:r>
            <a:r>
              <a:rPr lang="zh-CN" altLang="en-US" sz="1600" dirty="0">
                <a:solidFill>
                  <a:srgbClr val="FF0000"/>
                </a:solidFill>
              </a:rPr>
              <a:t>水平</a:t>
            </a:r>
            <a:r>
              <a:rPr lang="zh-CN" altLang="en-US" sz="1600" dirty="0" smtClean="0"/>
              <a:t>）。 </a:t>
            </a:r>
            <a:endParaRPr lang="zh-CN" altLang="en-US" sz="1600" dirty="0"/>
          </a:p>
          <a:p>
            <a:pPr>
              <a:lnSpc>
                <a:spcPct val="120000"/>
              </a:lnSpc>
              <a:buClr>
                <a:srgbClr val="0070C0"/>
              </a:buClr>
            </a:pPr>
            <a:r>
              <a:rPr lang="zh-CN" altLang="en-US" sz="1600" dirty="0"/>
              <a:t>在协议的控制下，两个对等实体间的通信使得本层能够</a:t>
            </a:r>
            <a:r>
              <a:rPr lang="zh-CN" altLang="en-US" sz="1600" dirty="0">
                <a:solidFill>
                  <a:srgbClr val="0000FF"/>
                </a:solidFill>
              </a:rPr>
              <a:t>向上一层</a:t>
            </a:r>
            <a:r>
              <a:rPr lang="zh-CN" altLang="en-US" sz="1600" dirty="0">
                <a:solidFill>
                  <a:srgbClr val="C00000"/>
                </a:solidFill>
              </a:rPr>
              <a:t>提供</a:t>
            </a:r>
            <a:r>
              <a:rPr lang="zh-CN" altLang="en-US" sz="1600" dirty="0">
                <a:solidFill>
                  <a:srgbClr val="0000FF"/>
                </a:solidFill>
              </a:rPr>
              <a:t>服务。</a:t>
            </a:r>
          </a:p>
          <a:p>
            <a:pPr>
              <a:lnSpc>
                <a:spcPct val="120000"/>
              </a:lnSpc>
              <a:buClr>
                <a:srgbClr val="0070C0"/>
              </a:buClr>
            </a:pPr>
            <a:r>
              <a:rPr lang="zh-CN" altLang="en-US" sz="1600" dirty="0"/>
              <a:t>要实现本层协议，还需要</a:t>
            </a:r>
            <a:r>
              <a:rPr lang="zh-CN" altLang="en-US" sz="1600" dirty="0">
                <a:solidFill>
                  <a:srgbClr val="C00000"/>
                </a:solidFill>
              </a:rPr>
              <a:t>使用</a:t>
            </a:r>
            <a:r>
              <a:rPr lang="zh-CN" altLang="en-US" sz="1600" dirty="0">
                <a:solidFill>
                  <a:srgbClr val="0000FF"/>
                </a:solidFill>
              </a:rPr>
              <a:t>下层所提供的服务。</a:t>
            </a:r>
            <a:endParaRPr lang="zh-CN" altLang="en-US" sz="1600" dirty="0"/>
          </a:p>
        </p:txBody>
      </p:sp>
      <p:sp>
        <p:nvSpPr>
          <p:cNvPr id="2" name="Rectangle 1"/>
          <p:cNvSpPr>
            <a:spLocks noChangeArrowheads="1"/>
          </p:cNvSpPr>
          <p:nvPr/>
        </p:nvSpPr>
        <p:spPr bwMode="auto">
          <a:xfrm>
            <a:off x="4571967" y="75678"/>
            <a:ext cx="65" cy="3058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8569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nvGrpSpPr>
          <p:cNvPr id="6" name="组合 5"/>
          <p:cNvGrpSpPr/>
          <p:nvPr/>
        </p:nvGrpSpPr>
        <p:grpSpPr>
          <a:xfrm>
            <a:off x="4750162" y="1039914"/>
            <a:ext cx="4179277" cy="3771900"/>
            <a:chOff x="10939" y="2042"/>
            <a:chExt cx="7973" cy="7274"/>
          </a:xfrm>
        </p:grpSpPr>
        <p:grpSp>
          <p:nvGrpSpPr>
            <p:cNvPr id="7" name="组合 6"/>
            <p:cNvGrpSpPr/>
            <p:nvPr/>
          </p:nvGrpSpPr>
          <p:grpSpPr>
            <a:xfrm>
              <a:off x="13650" y="2670"/>
              <a:ext cx="5262" cy="6646"/>
              <a:chOff x="13326" y="2670"/>
              <a:chExt cx="5262" cy="6646"/>
            </a:xfrm>
          </p:grpSpPr>
          <p:sp>
            <p:nvSpPr>
              <p:cNvPr id="14" name="矩形 13"/>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第五层</a:t>
                </a:r>
              </a:p>
            </p:txBody>
          </p:sp>
          <p:sp>
            <p:nvSpPr>
              <p:cNvPr id="15" name="矩形 14"/>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第四层</a:t>
                </a:r>
              </a:p>
            </p:txBody>
          </p:sp>
          <p:sp>
            <p:nvSpPr>
              <p:cNvPr id="16" name="矩形 15"/>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第三层</a:t>
                </a:r>
              </a:p>
            </p:txBody>
          </p:sp>
          <p:sp>
            <p:nvSpPr>
              <p:cNvPr id="17" name="矩形 16"/>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第二层</a:t>
                </a:r>
              </a:p>
            </p:txBody>
          </p:sp>
          <p:sp>
            <p:nvSpPr>
              <p:cNvPr id="18" name="矩形 17"/>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第一层</a:t>
                </a:r>
              </a:p>
            </p:txBody>
          </p:sp>
          <p:sp>
            <p:nvSpPr>
              <p:cNvPr id="19" name="矩形 18"/>
              <p:cNvSpPr/>
              <p:nvPr/>
            </p:nvSpPr>
            <p:spPr>
              <a:xfrm>
                <a:off x="13326" y="8695"/>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物理介质</a:t>
                </a:r>
              </a:p>
            </p:txBody>
          </p:sp>
          <p:cxnSp>
            <p:nvCxnSpPr>
              <p:cNvPr id="20" name="直接箭头连接符 19"/>
              <p:cNvCxnSpPr>
                <a:stCxn id="14" idx="2"/>
                <a:endCxn id="15"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4110" y="811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第五层</a:t>
                </a:r>
              </a:p>
            </p:txBody>
          </p:sp>
          <p:sp>
            <p:nvSpPr>
              <p:cNvPr id="26" name="矩形 25"/>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第四层</a:t>
                </a:r>
              </a:p>
            </p:txBody>
          </p:sp>
          <p:sp>
            <p:nvSpPr>
              <p:cNvPr id="27" name="矩形 26"/>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第三层</a:t>
                </a:r>
              </a:p>
            </p:txBody>
          </p:sp>
          <p:sp>
            <p:nvSpPr>
              <p:cNvPr id="28" name="矩形 27"/>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第二层</a:t>
                </a:r>
              </a:p>
            </p:txBody>
          </p:sp>
          <p:sp>
            <p:nvSpPr>
              <p:cNvPr id="29" name="矩形 28"/>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第一层</a:t>
                </a:r>
              </a:p>
            </p:txBody>
          </p:sp>
          <p:cxnSp>
            <p:nvCxnSpPr>
              <p:cNvPr id="30" name="直接箭头连接符 29"/>
              <p:cNvCxnSpPr>
                <a:stCxn id="25" idx="2"/>
                <a:endCxn id="26"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17730" y="8149"/>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3752" y="2042"/>
              <a:ext cx="1466" cy="594"/>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9" name="文本框 8"/>
            <p:cNvSpPr txBox="1"/>
            <p:nvPr/>
          </p:nvSpPr>
          <p:spPr>
            <a:xfrm>
              <a:off x="17372" y="2042"/>
              <a:ext cx="1466" cy="594"/>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10" name="文本框 9"/>
            <p:cNvSpPr txBox="1"/>
            <p:nvPr/>
          </p:nvSpPr>
          <p:spPr>
            <a:xfrm>
              <a:off x="10939" y="3270"/>
              <a:ext cx="2891" cy="594"/>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11" name="文本框 10"/>
            <p:cNvSpPr txBox="1"/>
            <p:nvPr/>
          </p:nvSpPr>
          <p:spPr>
            <a:xfrm>
              <a:off x="10939" y="4452"/>
              <a:ext cx="2891" cy="594"/>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12" name="文本框 11"/>
            <p:cNvSpPr txBox="1"/>
            <p:nvPr/>
          </p:nvSpPr>
          <p:spPr>
            <a:xfrm>
              <a:off x="10939" y="5623"/>
              <a:ext cx="2891" cy="594"/>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13" name="文本框 12"/>
            <p:cNvSpPr txBox="1"/>
            <p:nvPr/>
          </p:nvSpPr>
          <p:spPr>
            <a:xfrm>
              <a:off x="10939" y="6862"/>
              <a:ext cx="2891" cy="594"/>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cxnSp>
        <p:nvCxnSpPr>
          <p:cNvPr id="37" name="直接箭头连接符 36"/>
          <p:cNvCxnSpPr>
            <a:stCxn id="15" idx="3"/>
            <a:endCxn id="26" idx="1"/>
          </p:cNvCxnSpPr>
          <p:nvPr/>
        </p:nvCxnSpPr>
        <p:spPr>
          <a:xfrm>
            <a:off x="6993123" y="2151417"/>
            <a:ext cx="1075615"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3"/>
            <a:endCxn id="25" idx="1"/>
          </p:cNvCxnSpPr>
          <p:nvPr/>
        </p:nvCxnSpPr>
        <p:spPr>
          <a:xfrm>
            <a:off x="6993123" y="1526570"/>
            <a:ext cx="1075615"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6" idx="3"/>
            <a:endCxn id="27" idx="1"/>
          </p:cNvCxnSpPr>
          <p:nvPr/>
        </p:nvCxnSpPr>
        <p:spPr>
          <a:xfrm>
            <a:off x="6993123" y="2776265"/>
            <a:ext cx="1075615"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7" idx="3"/>
            <a:endCxn id="28" idx="1"/>
          </p:cNvCxnSpPr>
          <p:nvPr/>
        </p:nvCxnSpPr>
        <p:spPr>
          <a:xfrm>
            <a:off x="6993123" y="3401112"/>
            <a:ext cx="1075615"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8" idx="3"/>
            <a:endCxn id="29" idx="1"/>
          </p:cNvCxnSpPr>
          <p:nvPr/>
        </p:nvCxnSpPr>
        <p:spPr>
          <a:xfrm>
            <a:off x="6993123" y="4025959"/>
            <a:ext cx="1075615"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027144" y="1251377"/>
            <a:ext cx="954107" cy="276999"/>
          </a:xfrm>
          <a:prstGeom prst="rect">
            <a:avLst/>
          </a:prstGeom>
          <a:noFill/>
        </p:spPr>
        <p:txBody>
          <a:bodyPr wrap="none" rtlCol="0">
            <a:spAutoFit/>
          </a:bodyPr>
          <a:lstStyle/>
          <a:p>
            <a:r>
              <a:rPr lang="zh-CN" altLang="en-US" sz="1200" dirty="0" smtClean="0"/>
              <a:t>第五层协议</a:t>
            </a:r>
            <a:endParaRPr lang="zh-CN" altLang="en-US" sz="1200" dirty="0"/>
          </a:p>
        </p:txBody>
      </p:sp>
      <p:sp>
        <p:nvSpPr>
          <p:cNvPr id="51" name="文本框 50"/>
          <p:cNvSpPr txBox="1"/>
          <p:nvPr/>
        </p:nvSpPr>
        <p:spPr>
          <a:xfrm>
            <a:off x="7058524" y="1896928"/>
            <a:ext cx="954107" cy="276999"/>
          </a:xfrm>
          <a:prstGeom prst="rect">
            <a:avLst/>
          </a:prstGeom>
          <a:noFill/>
        </p:spPr>
        <p:txBody>
          <a:bodyPr wrap="none" rtlCol="0">
            <a:spAutoFit/>
          </a:bodyPr>
          <a:lstStyle/>
          <a:p>
            <a:r>
              <a:rPr lang="zh-CN" altLang="en-US" sz="1200" dirty="0" smtClean="0"/>
              <a:t>第四层协议</a:t>
            </a:r>
            <a:endParaRPr lang="zh-CN" altLang="en-US" sz="1200" dirty="0"/>
          </a:p>
        </p:txBody>
      </p:sp>
      <p:sp>
        <p:nvSpPr>
          <p:cNvPr id="52" name="文本框 51"/>
          <p:cNvSpPr txBox="1"/>
          <p:nvPr/>
        </p:nvSpPr>
        <p:spPr>
          <a:xfrm>
            <a:off x="7048534" y="2519969"/>
            <a:ext cx="954107" cy="276999"/>
          </a:xfrm>
          <a:prstGeom prst="rect">
            <a:avLst/>
          </a:prstGeom>
          <a:noFill/>
        </p:spPr>
        <p:txBody>
          <a:bodyPr wrap="none" rtlCol="0">
            <a:spAutoFit/>
          </a:bodyPr>
          <a:lstStyle/>
          <a:p>
            <a:r>
              <a:rPr lang="zh-CN" altLang="en-US" sz="1200" dirty="0" smtClean="0"/>
              <a:t>第三层协议</a:t>
            </a:r>
            <a:endParaRPr lang="zh-CN" altLang="en-US" sz="1200" dirty="0"/>
          </a:p>
        </p:txBody>
      </p:sp>
      <p:sp>
        <p:nvSpPr>
          <p:cNvPr id="53" name="文本框 52"/>
          <p:cNvSpPr txBox="1"/>
          <p:nvPr/>
        </p:nvSpPr>
        <p:spPr>
          <a:xfrm>
            <a:off x="7058523" y="3124639"/>
            <a:ext cx="954107" cy="276999"/>
          </a:xfrm>
          <a:prstGeom prst="rect">
            <a:avLst/>
          </a:prstGeom>
          <a:noFill/>
        </p:spPr>
        <p:txBody>
          <a:bodyPr wrap="none" rtlCol="0">
            <a:spAutoFit/>
          </a:bodyPr>
          <a:lstStyle/>
          <a:p>
            <a:r>
              <a:rPr lang="zh-CN" altLang="en-US" sz="1200" dirty="0" smtClean="0"/>
              <a:t>第二层协议</a:t>
            </a:r>
            <a:endParaRPr lang="zh-CN" altLang="en-US" sz="1200" dirty="0"/>
          </a:p>
        </p:txBody>
      </p:sp>
      <p:sp>
        <p:nvSpPr>
          <p:cNvPr id="54" name="文本框 53"/>
          <p:cNvSpPr txBox="1"/>
          <p:nvPr/>
        </p:nvSpPr>
        <p:spPr>
          <a:xfrm>
            <a:off x="7027144" y="3753477"/>
            <a:ext cx="954107" cy="276999"/>
          </a:xfrm>
          <a:prstGeom prst="rect">
            <a:avLst/>
          </a:prstGeom>
          <a:noFill/>
        </p:spPr>
        <p:txBody>
          <a:bodyPr wrap="none" rtlCol="0">
            <a:spAutoFit/>
          </a:bodyPr>
          <a:lstStyle/>
          <a:p>
            <a:r>
              <a:rPr lang="zh-CN" altLang="en-US" sz="1200" dirty="0" smtClean="0"/>
              <a:t>第一层协议</a:t>
            </a:r>
            <a:endParaRPr lang="zh-CN" altLang="en-US" sz="1200" dirty="0"/>
          </a:p>
        </p:txBody>
      </p:sp>
    </p:spTree>
    <p:extLst>
      <p:ext uri="{BB962C8B-B14F-4D97-AF65-F5344CB8AC3E}">
        <p14:creationId xmlns:p14="http://schemas.microsoft.com/office/powerpoint/2010/main" val="357652310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什么是网络</a:t>
            </a:r>
            <a:r>
              <a:rPr lang="zh-CN" altLang="zh-CN" dirty="0" smtClean="0"/>
              <a:t>协议</a:t>
            </a:r>
            <a:endParaRPr lang="zh-CN" altLang="en-US" dirty="0"/>
          </a:p>
        </p:txBody>
      </p:sp>
      <p:sp>
        <p:nvSpPr>
          <p:cNvPr id="4" name="内容占位符 3"/>
          <p:cNvSpPr>
            <a:spLocks noGrp="1"/>
          </p:cNvSpPr>
          <p:nvPr>
            <p:ph sz="quarter" idx="11"/>
          </p:nvPr>
        </p:nvSpPr>
        <p:spPr>
          <a:xfrm>
            <a:off x="466344" y="1040459"/>
            <a:ext cx="5999192" cy="2781295"/>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83021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
        <p:nvSpPr>
          <p:cNvPr id="3" name="文本框 2"/>
          <p:cNvSpPr txBox="1"/>
          <p:nvPr/>
        </p:nvSpPr>
        <p:spPr>
          <a:xfrm>
            <a:off x="4114984" y="1255239"/>
            <a:ext cx="646331" cy="369332"/>
          </a:xfrm>
          <a:prstGeom prst="rect">
            <a:avLst/>
          </a:prstGeom>
          <a:noFill/>
        </p:spPr>
        <p:txBody>
          <a:bodyPr wrap="none" rtlCol="0">
            <a:spAutoFit/>
          </a:bodyPr>
          <a:lstStyle/>
          <a:p>
            <a:r>
              <a:rPr lang="zh-CN" altLang="en-US" dirty="0" smtClean="0">
                <a:solidFill>
                  <a:srgbClr val="FF0000"/>
                </a:solidFill>
              </a:rPr>
              <a:t>水平</a:t>
            </a:r>
            <a:endParaRPr lang="zh-CN" altLang="en-US" dirty="0">
              <a:solidFill>
                <a:srgbClr val="FF0000"/>
              </a:solidFill>
            </a:endParaRPr>
          </a:p>
        </p:txBody>
      </p:sp>
      <p:sp>
        <p:nvSpPr>
          <p:cNvPr id="32" name="文本框 31"/>
          <p:cNvSpPr txBox="1"/>
          <p:nvPr/>
        </p:nvSpPr>
        <p:spPr>
          <a:xfrm>
            <a:off x="2200777" y="2235825"/>
            <a:ext cx="461665" cy="553998"/>
          </a:xfrm>
          <a:prstGeom prst="rect">
            <a:avLst/>
          </a:prstGeom>
          <a:noFill/>
        </p:spPr>
        <p:txBody>
          <a:bodyPr vert="eaVert" wrap="none" rtlCol="0">
            <a:spAutoFit/>
          </a:bodyPr>
          <a:lstStyle/>
          <a:p>
            <a:r>
              <a:rPr lang="zh-CN" altLang="en-US" dirty="0" smtClean="0">
                <a:solidFill>
                  <a:srgbClr val="FF0000"/>
                </a:solidFill>
              </a:rPr>
              <a:t>垂直</a:t>
            </a:r>
            <a:endParaRPr lang="zh-CN" altLang="en-US" dirty="0">
              <a:solidFill>
                <a:srgbClr val="FF0000"/>
              </a:solidFill>
            </a:endParaRPr>
          </a:p>
        </p:txBody>
      </p:sp>
    </p:spTree>
    <p:extLst>
      <p:ext uri="{BB962C8B-B14F-4D97-AF65-F5344CB8AC3E}">
        <p14:creationId xmlns:p14="http://schemas.microsoft.com/office/powerpoint/2010/main" val="9941649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endParaRPr lang="en-US" altLang="zh-CN" dirty="0" smtClean="0"/>
          </a:p>
          <a:p>
            <a:pPr marL="0" indent="0">
              <a:buNone/>
            </a:pPr>
            <a:r>
              <a:rPr lang="en-US" altLang="zh-CN" dirty="0" smtClean="0"/>
              <a:t>     N-N</a:t>
            </a:r>
            <a:r>
              <a:rPr lang="zh-CN" altLang="en-US" dirty="0" smtClean="0"/>
              <a:t>：</a:t>
            </a:r>
            <a:r>
              <a:rPr lang="en-US" altLang="zh-CN" dirty="0" smtClean="0"/>
              <a:t>N-PDU</a:t>
            </a:r>
          </a:p>
          <a:p>
            <a:endParaRPr lang="en-US" altLang="zh-CN" dirty="0" smtClean="0"/>
          </a:p>
          <a:p>
            <a:r>
              <a:rPr lang="zh-CN" altLang="en-US" dirty="0" smtClean="0"/>
              <a:t>任何</a:t>
            </a:r>
            <a:r>
              <a:rPr lang="zh-CN" altLang="en-US" dirty="0"/>
              <a:t>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76738" y="3854966"/>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graphicFrame>
        <p:nvGraphicFramePr>
          <p:cNvPr id="10" name="表格 9"/>
          <p:cNvGraphicFramePr>
            <a:graphicFrameLocks noGrp="1"/>
          </p:cNvGraphicFramePr>
          <p:nvPr>
            <p:extLst>
              <p:ext uri="{D42A27DB-BD31-4B8C-83A1-F6EECF244321}">
                <p14:modId xmlns:p14="http://schemas.microsoft.com/office/powerpoint/2010/main" val="2344812388"/>
              </p:ext>
            </p:extLst>
          </p:nvPr>
        </p:nvGraphicFramePr>
        <p:xfrm>
          <a:off x="3004847" y="2107769"/>
          <a:ext cx="5493544" cy="371959"/>
        </p:xfrm>
        <a:graphic>
          <a:graphicData uri="http://schemas.openxmlformats.org/drawingml/2006/table">
            <a:tbl>
              <a:tblPr firstRow="1" bandRow="1">
                <a:tableStyleId>{5C22544A-7EE6-4342-B048-85BDC9FD1C3A}</a:tableStyleId>
              </a:tblPr>
              <a:tblGrid>
                <a:gridCol w="2746772">
                  <a:extLst>
                    <a:ext uri="{9D8B030D-6E8A-4147-A177-3AD203B41FA5}">
                      <a16:colId xmlns:a16="http://schemas.microsoft.com/office/drawing/2014/main" val="3224486530"/>
                    </a:ext>
                  </a:extLst>
                </a:gridCol>
                <a:gridCol w="2746772">
                  <a:extLst>
                    <a:ext uri="{9D8B030D-6E8A-4147-A177-3AD203B41FA5}">
                      <a16:colId xmlns:a16="http://schemas.microsoft.com/office/drawing/2014/main" val="1210143878"/>
                    </a:ext>
                  </a:extLst>
                </a:gridCol>
              </a:tblGrid>
              <a:tr h="371959">
                <a:tc>
                  <a:txBody>
                    <a:bodyPr/>
                    <a:lstStyle/>
                    <a:p>
                      <a:r>
                        <a:rPr lang="en-US" altLang="zh-CN" dirty="0" smtClean="0">
                          <a:solidFill>
                            <a:schemeClr val="tx1"/>
                          </a:solidFill>
                        </a:rPr>
                        <a:t>N-PCI</a:t>
                      </a:r>
                      <a:r>
                        <a:rPr lang="zh-CN" altLang="en-US" dirty="0" smtClean="0">
                          <a:solidFill>
                            <a:schemeClr val="tx1"/>
                          </a:solidFill>
                        </a:rPr>
                        <a:t>（协议控制信息）</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dirty="0" smtClean="0">
                          <a:solidFill>
                            <a:schemeClr val="tx1"/>
                          </a:solidFill>
                        </a:rPr>
                        <a:t>N-DATA </a:t>
                      </a:r>
                      <a:r>
                        <a:rPr lang="zh-CN" altLang="en-US" dirty="0" smtClean="0">
                          <a:solidFill>
                            <a:schemeClr val="tx1"/>
                          </a:solidFill>
                        </a:rPr>
                        <a:t>（传输的数据）</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70279174"/>
                  </a:ext>
                </a:extLst>
              </a:tr>
            </a:tbl>
          </a:graphicData>
        </a:graphic>
      </p:graphicFrame>
    </p:spTree>
    <p:extLst>
      <p:ext uri="{BB962C8B-B14F-4D97-AF65-F5344CB8AC3E}">
        <p14:creationId xmlns:p14="http://schemas.microsoft.com/office/powerpoint/2010/main" val="54825790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2500"/>
              </a:lnSpc>
            </a:pPr>
            <a:r>
              <a:rPr lang="en-US" altLang="zh-CN" sz="1600" dirty="0"/>
              <a:t>OSI </a:t>
            </a:r>
            <a:r>
              <a:rPr lang="zh-CN" altLang="en-US" sz="1600" dirty="0" smtClean="0"/>
              <a:t>把对相邻两层之间传递的</a:t>
            </a:r>
            <a:r>
              <a:rPr lang="zh-CN" altLang="en-US" sz="1600" dirty="0"/>
              <a:t>数据单位</a:t>
            </a:r>
            <a:r>
              <a:rPr lang="zh-CN" altLang="en-US" sz="1600" dirty="0" smtClean="0"/>
              <a:t>称为</a:t>
            </a:r>
            <a:r>
              <a:rPr lang="zh-CN" altLang="en-US" sz="1600" dirty="0">
                <a:solidFill>
                  <a:srgbClr val="C00000"/>
                </a:solidFill>
              </a:rPr>
              <a:t>接口</a:t>
            </a:r>
            <a:r>
              <a:rPr lang="zh-CN" altLang="en-US" sz="1600" dirty="0" smtClean="0">
                <a:solidFill>
                  <a:srgbClr val="C00000"/>
                </a:solidFill>
              </a:rPr>
              <a:t>数据单元 </a:t>
            </a:r>
            <a:r>
              <a:rPr lang="en-US" altLang="zh-CN" sz="1600" dirty="0" smtClean="0">
                <a:solidFill>
                  <a:srgbClr val="C00000"/>
                </a:solidFill>
              </a:rPr>
              <a:t>IDU</a:t>
            </a:r>
            <a:r>
              <a:rPr lang="en-US" altLang="zh-CN" sz="1600" dirty="0" smtClean="0"/>
              <a:t> (Interface </a:t>
            </a:r>
            <a:r>
              <a:rPr lang="en-US" altLang="zh-CN" sz="1600" dirty="0"/>
              <a:t>Data Unit)</a:t>
            </a:r>
            <a:r>
              <a:rPr lang="zh-CN" altLang="en-US" sz="1600" dirty="0"/>
              <a:t>。</a:t>
            </a:r>
            <a:endParaRPr lang="en-US" altLang="zh-CN" sz="1600" dirty="0"/>
          </a:p>
          <a:p>
            <a:pPr>
              <a:lnSpc>
                <a:spcPts val="2500"/>
              </a:lnSpc>
            </a:pPr>
            <a:endParaRPr lang="en-US" altLang="zh-CN" sz="1600" dirty="0" smtClean="0"/>
          </a:p>
          <a:p>
            <a:pPr marL="0" indent="0">
              <a:lnSpc>
                <a:spcPts val="2500"/>
              </a:lnSpc>
              <a:buNone/>
            </a:pPr>
            <a:r>
              <a:rPr lang="en-US" altLang="zh-CN" sz="1600" dirty="0" smtClean="0"/>
              <a:t> </a:t>
            </a:r>
          </a:p>
          <a:p>
            <a:pPr>
              <a:lnSpc>
                <a:spcPts val="2500"/>
              </a:lnSpc>
            </a:pPr>
            <a:r>
              <a:rPr lang="en-US" altLang="zh-CN" sz="1600" dirty="0" smtClean="0"/>
              <a:t>OSI </a:t>
            </a:r>
            <a:r>
              <a:rPr lang="zh-CN" altLang="en-US" sz="1600" dirty="0" smtClean="0"/>
              <a:t>把</a:t>
            </a:r>
            <a:r>
              <a:rPr lang="zh-CN" altLang="en-US" sz="1600" dirty="0"/>
              <a:t>层与层之间交换的数据的</a:t>
            </a:r>
            <a:r>
              <a:rPr lang="zh-CN" altLang="en-US" sz="1600" dirty="0" smtClean="0"/>
              <a:t>单位</a:t>
            </a:r>
            <a:r>
              <a:rPr lang="en-US" altLang="zh-CN" sz="1600" dirty="0" smtClean="0"/>
              <a:t>(IDU</a:t>
            </a:r>
            <a:r>
              <a:rPr lang="zh-CN" altLang="en-US" sz="1600" dirty="0" smtClean="0"/>
              <a:t>中的</a:t>
            </a:r>
            <a:r>
              <a:rPr lang="en-US" altLang="zh-CN" sz="1600" dirty="0" smtClean="0"/>
              <a:t>DATA</a:t>
            </a:r>
            <a:r>
              <a:rPr lang="zh-CN" altLang="en-US" sz="1600" dirty="0" smtClean="0"/>
              <a:t>）称为</a:t>
            </a:r>
            <a:r>
              <a:rPr lang="zh-CN" altLang="en-US" sz="1600" dirty="0">
                <a:solidFill>
                  <a:srgbClr val="C00000"/>
                </a:solidFill>
              </a:rPr>
              <a:t>服务数据单元 </a:t>
            </a:r>
            <a:r>
              <a:rPr lang="en-US" altLang="zh-CN" sz="1600" dirty="0">
                <a:solidFill>
                  <a:srgbClr val="C00000"/>
                </a:solidFill>
              </a:rPr>
              <a:t>SDU </a:t>
            </a:r>
            <a:r>
              <a:rPr lang="en-US" altLang="zh-CN" sz="1600" dirty="0"/>
              <a:t>(Service Data Unit)</a:t>
            </a:r>
            <a:r>
              <a:rPr lang="zh-CN" altLang="en-US" sz="1600" dirty="0" smtClean="0"/>
              <a:t>。</a:t>
            </a:r>
            <a:endParaRPr lang="en-US" altLang="zh-CN" sz="1600" dirty="0" smtClean="0"/>
          </a:p>
          <a:p>
            <a:pPr>
              <a:lnSpc>
                <a:spcPts val="2500"/>
              </a:lnSpc>
            </a:pPr>
            <a:r>
              <a:rPr lang="zh-CN" altLang="en-US" sz="1600" dirty="0" smtClean="0"/>
              <a:t>在</a:t>
            </a:r>
            <a:r>
              <a:rPr lang="zh-CN" altLang="en-US" sz="1600" dirty="0"/>
              <a:t>同一系统中相邻两层的实体进行交互（即交换信息）</a:t>
            </a:r>
            <a:r>
              <a:rPr lang="en-US" altLang="zh-CN" sz="1600" dirty="0"/>
              <a:t> </a:t>
            </a:r>
            <a:r>
              <a:rPr lang="zh-CN" altLang="en-US" sz="1600" dirty="0"/>
              <a:t>的地方，通常称为</a:t>
            </a:r>
            <a:r>
              <a:rPr lang="zh-CN" altLang="en-US" sz="1600" dirty="0">
                <a:solidFill>
                  <a:srgbClr val="C00000"/>
                </a:solidFill>
              </a:rPr>
              <a:t>服务访问点 </a:t>
            </a:r>
            <a:r>
              <a:rPr lang="en-US" altLang="zh-CN" sz="1600" dirty="0">
                <a:solidFill>
                  <a:srgbClr val="C00000"/>
                </a:solidFill>
              </a:rPr>
              <a:t>SAP </a:t>
            </a:r>
            <a:r>
              <a:rPr lang="en-US" altLang="zh-CN" sz="1600" dirty="0"/>
              <a:t>(Service Access Point)</a:t>
            </a:r>
            <a:r>
              <a:rPr lang="zh-CN" altLang="en-US" sz="1600" dirty="0"/>
              <a:t>。</a:t>
            </a:r>
            <a:endParaRPr lang="en-US" altLang="zh-CN" sz="1600" dirty="0"/>
          </a:p>
          <a:p>
            <a:pPr>
              <a:lnSpc>
                <a:spcPts val="2500"/>
              </a:lnSpc>
            </a:pPr>
            <a:r>
              <a:rPr lang="en-US" altLang="zh-CN" sz="1600" dirty="0"/>
              <a:t>SAP </a:t>
            </a:r>
            <a:r>
              <a:rPr lang="zh-CN" altLang="en-US" sz="1600" dirty="0"/>
              <a:t>是一个抽象的概念，它实际上就是一个</a:t>
            </a:r>
            <a:r>
              <a:rPr lang="zh-CN" altLang="en-US" sz="1600" dirty="0">
                <a:solidFill>
                  <a:srgbClr val="0000FF"/>
                </a:solidFill>
              </a:rPr>
              <a:t>逻辑接口。</a:t>
            </a:r>
            <a:endParaRPr lang="en-US" altLang="zh-CN" sz="1600" dirty="0">
              <a:solidFill>
                <a:srgbClr val="0000FF"/>
              </a:solidFill>
            </a:endParaRPr>
          </a:p>
          <a:p>
            <a:pPr>
              <a:lnSpc>
                <a:spcPts val="2500"/>
              </a:lnSpc>
            </a:pPr>
            <a:r>
              <a:rPr lang="en-US" altLang="zh-CN" sz="1600" dirty="0" smtClean="0">
                <a:solidFill>
                  <a:srgbClr val="0000FF"/>
                </a:solidFill>
              </a:rPr>
              <a:t>SDU </a:t>
            </a:r>
            <a:r>
              <a:rPr lang="zh-CN" altLang="en-US" sz="1600" dirty="0" smtClean="0">
                <a:solidFill>
                  <a:srgbClr val="0000FF"/>
                </a:solidFill>
              </a:rPr>
              <a:t>内容可以</a:t>
            </a:r>
            <a:r>
              <a:rPr lang="zh-CN" altLang="en-US" sz="1600" dirty="0">
                <a:solidFill>
                  <a:srgbClr val="0000FF"/>
                </a:solidFill>
              </a:rPr>
              <a:t>与 </a:t>
            </a:r>
            <a:r>
              <a:rPr lang="en-US" altLang="zh-CN" sz="1600" dirty="0" smtClean="0">
                <a:solidFill>
                  <a:srgbClr val="0000FF"/>
                </a:solidFill>
              </a:rPr>
              <a:t>PDU</a:t>
            </a:r>
            <a:r>
              <a:rPr lang="zh-CN" altLang="en-US" sz="1600" dirty="0" smtClean="0">
                <a:solidFill>
                  <a:srgbClr val="0000FF"/>
                </a:solidFill>
              </a:rPr>
              <a:t>内容</a:t>
            </a:r>
            <a:r>
              <a:rPr lang="en-US" altLang="zh-CN" sz="1600" dirty="0" smtClean="0">
                <a:solidFill>
                  <a:srgbClr val="0000FF"/>
                </a:solidFill>
              </a:rPr>
              <a:t> </a:t>
            </a:r>
            <a:r>
              <a:rPr lang="zh-CN" altLang="en-US" sz="1600" dirty="0">
                <a:solidFill>
                  <a:srgbClr val="0000FF"/>
                </a:solidFill>
              </a:rPr>
              <a:t>不一样。</a:t>
            </a:r>
            <a:endParaRPr lang="en-US" altLang="zh-CN" sz="1600" dirty="0">
              <a:solidFill>
                <a:srgbClr val="0000FF"/>
              </a:solidFill>
            </a:endParaRPr>
          </a:p>
          <a:p>
            <a:pPr lvl="1">
              <a:lnSpc>
                <a:spcPts val="2500"/>
              </a:lnSpc>
            </a:pPr>
            <a:r>
              <a:rPr lang="zh-CN" altLang="en-US" sz="1600" dirty="0" smtClean="0"/>
              <a:t>例如：可以</a:t>
            </a:r>
            <a:r>
              <a:rPr lang="zh-CN" altLang="en-US" sz="1600" dirty="0"/>
              <a:t>是多个 </a:t>
            </a:r>
            <a:r>
              <a:rPr lang="en-US" altLang="zh-CN" sz="1600" dirty="0"/>
              <a:t>SDU </a:t>
            </a:r>
            <a:r>
              <a:rPr lang="zh-CN" altLang="en-US" sz="1600" dirty="0"/>
              <a:t>合成为一个 </a:t>
            </a:r>
            <a:r>
              <a:rPr lang="en-US" altLang="zh-CN" sz="1600" dirty="0"/>
              <a:t>PDU</a:t>
            </a:r>
            <a:r>
              <a:rPr lang="zh-CN" altLang="en-US" sz="1600" dirty="0"/>
              <a:t>，也可以是一个 </a:t>
            </a:r>
            <a:r>
              <a:rPr lang="en-US" altLang="zh-CN" sz="1600" dirty="0"/>
              <a:t>SDU </a:t>
            </a:r>
            <a:r>
              <a:rPr lang="zh-CN" altLang="en-US" sz="1600" dirty="0"/>
              <a:t>划分为几个 </a:t>
            </a:r>
            <a:r>
              <a:rPr lang="en-US" altLang="zh-CN" sz="1600" dirty="0"/>
              <a:t>PDU</a:t>
            </a:r>
            <a:r>
              <a:rPr lang="zh-CN" altLang="en-US" sz="1600" dirty="0"/>
              <a:t>。</a:t>
            </a:r>
          </a:p>
          <a:p>
            <a:pPr>
              <a:lnSpc>
                <a:spcPts val="2500"/>
              </a:lnSpc>
            </a:pPr>
            <a:endParaRPr lang="zh-CN" altLang="en-US" sz="1600"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134671574"/>
              </p:ext>
            </p:extLst>
          </p:nvPr>
        </p:nvGraphicFramePr>
        <p:xfrm>
          <a:off x="2388622" y="1730686"/>
          <a:ext cx="5493544" cy="371959"/>
        </p:xfrm>
        <a:graphic>
          <a:graphicData uri="http://schemas.openxmlformats.org/drawingml/2006/table">
            <a:tbl>
              <a:tblPr firstRow="1" bandRow="1">
                <a:tableStyleId>{5C22544A-7EE6-4342-B048-85BDC9FD1C3A}</a:tableStyleId>
              </a:tblPr>
              <a:tblGrid>
                <a:gridCol w="2746772">
                  <a:extLst>
                    <a:ext uri="{9D8B030D-6E8A-4147-A177-3AD203B41FA5}">
                      <a16:colId xmlns:a16="http://schemas.microsoft.com/office/drawing/2014/main" val="3224486530"/>
                    </a:ext>
                  </a:extLst>
                </a:gridCol>
                <a:gridCol w="2746772">
                  <a:extLst>
                    <a:ext uri="{9D8B030D-6E8A-4147-A177-3AD203B41FA5}">
                      <a16:colId xmlns:a16="http://schemas.microsoft.com/office/drawing/2014/main" val="1210143878"/>
                    </a:ext>
                  </a:extLst>
                </a:gridCol>
              </a:tblGrid>
              <a:tr h="371959">
                <a:tc>
                  <a:txBody>
                    <a:bodyPr/>
                    <a:lstStyle/>
                    <a:p>
                      <a:r>
                        <a:rPr lang="en-US" altLang="zh-CN" dirty="0" smtClean="0">
                          <a:solidFill>
                            <a:schemeClr val="tx1"/>
                          </a:solidFill>
                        </a:rPr>
                        <a:t>N-ICI</a:t>
                      </a:r>
                      <a:r>
                        <a:rPr lang="zh-CN" altLang="en-US" dirty="0" smtClean="0">
                          <a:solidFill>
                            <a:schemeClr val="tx1"/>
                          </a:solidFill>
                        </a:rPr>
                        <a:t>（协议控制信息）</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dirty="0" smtClean="0">
                          <a:solidFill>
                            <a:schemeClr val="tx1"/>
                          </a:solidFill>
                        </a:rPr>
                        <a:t>N-DATA </a:t>
                      </a:r>
                      <a:r>
                        <a:rPr lang="zh-CN" altLang="en-US" dirty="0" smtClean="0">
                          <a:solidFill>
                            <a:schemeClr val="tx1"/>
                          </a:solidFill>
                        </a:rPr>
                        <a:t>（传输的数据）</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70279174"/>
                  </a:ext>
                </a:extLst>
              </a:tr>
            </a:tbl>
          </a:graphicData>
        </a:graphic>
      </p:graphicFrame>
      <p:sp>
        <p:nvSpPr>
          <p:cNvPr id="6" name="文本框 5"/>
          <p:cNvSpPr txBox="1"/>
          <p:nvPr/>
        </p:nvSpPr>
        <p:spPr>
          <a:xfrm>
            <a:off x="893129" y="1730686"/>
            <a:ext cx="1468672" cy="369332"/>
          </a:xfrm>
          <a:prstGeom prst="rect">
            <a:avLst/>
          </a:prstGeom>
          <a:noFill/>
        </p:spPr>
        <p:txBody>
          <a:bodyPr wrap="none" rtlCol="0">
            <a:spAutoFit/>
          </a:bodyPr>
          <a:lstStyle/>
          <a:p>
            <a:r>
              <a:rPr lang="en-US" altLang="zh-CN" dirty="0" smtClean="0"/>
              <a:t>N+1-N: N-IDU</a:t>
            </a:r>
            <a:endParaRPr lang="zh-CN" altLang="en-US" dirty="0"/>
          </a:p>
        </p:txBody>
      </p:sp>
    </p:spTree>
    <p:extLst>
      <p:ext uri="{BB962C8B-B14F-4D97-AF65-F5344CB8AC3E}">
        <p14:creationId xmlns:p14="http://schemas.microsoft.com/office/powerpoint/2010/main" val="35210110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124944706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2354" y="697504"/>
            <a:ext cx="6574813" cy="415498"/>
          </a:xfrm>
          <a:prstGeom prst="rect">
            <a:avLst/>
          </a:prstGeom>
        </p:spPr>
        <p:txBody>
          <a:bodyPr wrap="none">
            <a:spAutoFit/>
          </a:bodyPr>
          <a:lstStyle/>
          <a:p>
            <a:pPr>
              <a:defRPr/>
            </a:pPr>
            <a:r>
              <a:rPr lang="en-US" altLang="zh-CN" sz="2100" b="1" dirty="0">
                <a:latin typeface="+mn-lt"/>
                <a:ea typeface="华文行楷" pitchFamily="2" charset="-122"/>
                <a:cs typeface="Arial" pitchFamily="34" charset="0"/>
              </a:rPr>
              <a:t>Logical relationship between data units in adjacent layers</a:t>
            </a:r>
            <a:endParaRPr lang="zh-CN" altLang="en-US" sz="2100" b="1" dirty="0">
              <a:latin typeface="+mn-lt"/>
              <a:ea typeface="华文行楷" pitchFamily="2" charset="-122"/>
              <a:cs typeface="Arial" charset="0"/>
            </a:endParaRPr>
          </a:p>
        </p:txBody>
      </p:sp>
      <p:sp>
        <p:nvSpPr>
          <p:cNvPr id="6" name="矩形 5"/>
          <p:cNvSpPr/>
          <p:nvPr/>
        </p:nvSpPr>
        <p:spPr>
          <a:xfrm>
            <a:off x="1678781" y="1593056"/>
            <a:ext cx="5500688" cy="341632"/>
          </a:xfrm>
          <a:prstGeom prst="rect">
            <a:avLst/>
          </a:prstGeom>
        </p:spPr>
        <p:txBody>
          <a:bodyPr>
            <a:spAutoFit/>
          </a:bodyPr>
          <a:lstStyle/>
          <a:p>
            <a:pPr>
              <a:lnSpc>
                <a:spcPct val="90000"/>
              </a:lnSpc>
              <a:defRPr/>
            </a:pPr>
            <a:r>
              <a:rPr lang="en-US" altLang="zh-CN" dirty="0">
                <a:latin typeface="+mn-lt"/>
                <a:cs typeface="Arial" charset="0"/>
              </a:rPr>
              <a:t>     </a:t>
            </a:r>
            <a:endParaRPr lang="zh-CN" altLang="zh-CN" dirty="0">
              <a:latin typeface="+mn-lt"/>
              <a:cs typeface="Arial" charset="0"/>
            </a:endParaRPr>
          </a:p>
        </p:txBody>
      </p:sp>
      <p:grpSp>
        <p:nvGrpSpPr>
          <p:cNvPr id="45060" name="Group 46"/>
          <p:cNvGrpSpPr>
            <a:grpSpLocks/>
          </p:cNvGrpSpPr>
          <p:nvPr/>
        </p:nvGrpSpPr>
        <p:grpSpPr bwMode="auto">
          <a:xfrm>
            <a:off x="534692" y="1170122"/>
            <a:ext cx="5352303" cy="3294520"/>
            <a:chOff x="192" y="1296"/>
            <a:chExt cx="3888" cy="2640"/>
          </a:xfrm>
        </p:grpSpPr>
        <p:sp>
          <p:nvSpPr>
            <p:cNvPr id="8" name="Rectangle 4"/>
            <p:cNvSpPr>
              <a:spLocks noChangeArrowheads="1"/>
            </p:cNvSpPr>
            <p:nvPr/>
          </p:nvSpPr>
          <p:spPr bwMode="auto">
            <a:xfrm>
              <a:off x="192" y="1296"/>
              <a:ext cx="3888" cy="2640"/>
            </a:xfrm>
            <a:prstGeom prst="rect">
              <a:avLst/>
            </a:prstGeom>
            <a:solidFill>
              <a:srgbClr val="C0C0C0"/>
            </a:solidFill>
            <a:ln>
              <a:noFill/>
            </a:ln>
            <a:effectLst/>
            <a:extLst/>
          </p:spPr>
          <p:txBody>
            <a:bodyPr wrap="none" anchor="ctr"/>
            <a:lstStyle/>
            <a:p>
              <a:pPr>
                <a:defRPr/>
              </a:pPr>
              <a:endParaRPr lang="zh-CN" altLang="en-US">
                <a:latin typeface="+mn-lt"/>
                <a:cs typeface="Arial" pitchFamily="34" charset="0"/>
              </a:endParaRPr>
            </a:p>
          </p:txBody>
        </p:sp>
        <p:sp>
          <p:nvSpPr>
            <p:cNvPr id="9" name="Rectangle 5"/>
            <p:cNvSpPr>
              <a:spLocks noChangeArrowheads="1"/>
            </p:cNvSpPr>
            <p:nvPr/>
          </p:nvSpPr>
          <p:spPr bwMode="auto">
            <a:xfrm>
              <a:off x="251" y="1340"/>
              <a:ext cx="3733" cy="484"/>
            </a:xfrm>
            <a:prstGeom prst="rect">
              <a:avLst/>
            </a:prstGeom>
            <a:noFill/>
            <a:ln w="28575">
              <a:solidFill>
                <a:schemeClr val="tx1"/>
              </a:solidFill>
              <a:miter lim="800000"/>
              <a:headEnd/>
              <a:tailEnd/>
            </a:ln>
            <a:effectLst/>
            <a:extLst/>
          </p:spPr>
          <p:txBody>
            <a:bodyPr wrap="none" anchor="ctr"/>
            <a:lstStyle/>
            <a:p>
              <a:pPr>
                <a:defRPr/>
              </a:pPr>
              <a:endParaRPr lang="zh-CN" altLang="en-US">
                <a:latin typeface="+mn-lt"/>
                <a:cs typeface="Arial" pitchFamily="34" charset="0"/>
              </a:endParaRPr>
            </a:p>
          </p:txBody>
        </p:sp>
        <p:sp>
          <p:nvSpPr>
            <p:cNvPr id="10" name="Rectangle 6"/>
            <p:cNvSpPr>
              <a:spLocks noChangeArrowheads="1"/>
            </p:cNvSpPr>
            <p:nvPr/>
          </p:nvSpPr>
          <p:spPr bwMode="auto">
            <a:xfrm>
              <a:off x="606" y="1428"/>
              <a:ext cx="63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(N+1)ICI</a:t>
              </a:r>
            </a:p>
          </p:txBody>
        </p:sp>
        <p:sp>
          <p:nvSpPr>
            <p:cNvPr id="11" name="Rectangle 7"/>
            <p:cNvSpPr>
              <a:spLocks noChangeArrowheads="1"/>
            </p:cNvSpPr>
            <p:nvPr/>
          </p:nvSpPr>
          <p:spPr bwMode="auto">
            <a:xfrm>
              <a:off x="1242" y="1428"/>
              <a:ext cx="68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(N+1)PDU</a:t>
              </a:r>
            </a:p>
          </p:txBody>
        </p:sp>
        <p:sp>
          <p:nvSpPr>
            <p:cNvPr id="12" name="Rectangle 8"/>
            <p:cNvSpPr>
              <a:spLocks noChangeArrowheads="1"/>
            </p:cNvSpPr>
            <p:nvPr/>
          </p:nvSpPr>
          <p:spPr bwMode="auto">
            <a:xfrm>
              <a:off x="1977" y="1472"/>
              <a:ext cx="833" cy="176"/>
            </a:xfrm>
            <a:prstGeom prst="rect">
              <a:avLst/>
            </a:prstGeom>
            <a:noFill/>
            <a:ln>
              <a:noFill/>
            </a:ln>
            <a:effectLst/>
            <a:extLst/>
          </p:spPr>
          <p:txBody>
            <a:bodyPr wrap="none" anchor="ctr"/>
            <a:lstStyle/>
            <a:p>
              <a:pPr algn="ctr">
                <a:defRPr/>
              </a:pPr>
              <a:r>
                <a:rPr lang="en-US" altLang="zh-CN">
                  <a:latin typeface="+mn-lt"/>
                  <a:cs typeface="Arial" pitchFamily="34" charset="0"/>
                </a:rPr>
                <a:t>(N+1)IDU</a:t>
              </a:r>
            </a:p>
          </p:txBody>
        </p:sp>
        <p:sp>
          <p:nvSpPr>
            <p:cNvPr id="13" name="Rectangle 9"/>
            <p:cNvSpPr>
              <a:spLocks noChangeArrowheads="1"/>
            </p:cNvSpPr>
            <p:nvPr/>
          </p:nvSpPr>
          <p:spPr bwMode="auto">
            <a:xfrm>
              <a:off x="251" y="2044"/>
              <a:ext cx="3733" cy="1804"/>
            </a:xfrm>
            <a:prstGeom prst="rect">
              <a:avLst/>
            </a:prstGeom>
            <a:noFill/>
            <a:ln w="28575">
              <a:solidFill>
                <a:schemeClr val="tx1"/>
              </a:solidFill>
              <a:miter lim="800000"/>
              <a:headEnd/>
              <a:tailEnd/>
            </a:ln>
            <a:effectLst/>
            <a:extLst/>
          </p:spPr>
          <p:txBody>
            <a:bodyPr wrap="none" anchor="ctr"/>
            <a:lstStyle/>
            <a:p>
              <a:pPr>
                <a:defRPr/>
              </a:pPr>
              <a:endParaRPr lang="zh-CN" altLang="en-US">
                <a:latin typeface="+mn-lt"/>
                <a:cs typeface="Arial" pitchFamily="34" charset="0"/>
              </a:endParaRPr>
            </a:p>
          </p:txBody>
        </p:sp>
        <p:sp>
          <p:nvSpPr>
            <p:cNvPr id="14" name="Rectangle 10"/>
            <p:cNvSpPr>
              <a:spLocks noChangeArrowheads="1"/>
            </p:cNvSpPr>
            <p:nvPr/>
          </p:nvSpPr>
          <p:spPr bwMode="auto">
            <a:xfrm>
              <a:off x="312" y="2264"/>
              <a:ext cx="637" cy="264"/>
            </a:xfrm>
            <a:prstGeom prst="rect">
              <a:avLst/>
            </a:prstGeom>
            <a:solidFill>
              <a:srgbClr val="00FF00"/>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ICI</a:t>
              </a:r>
            </a:p>
          </p:txBody>
        </p:sp>
        <p:sp>
          <p:nvSpPr>
            <p:cNvPr id="15" name="Rectangle 11"/>
            <p:cNvSpPr>
              <a:spLocks noChangeArrowheads="1"/>
            </p:cNvSpPr>
            <p:nvPr/>
          </p:nvSpPr>
          <p:spPr bwMode="auto">
            <a:xfrm>
              <a:off x="1879" y="2264"/>
              <a:ext cx="735"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(N)SDU</a:t>
              </a:r>
            </a:p>
          </p:txBody>
        </p:sp>
        <p:sp>
          <p:nvSpPr>
            <p:cNvPr id="16" name="Line 14"/>
            <p:cNvSpPr>
              <a:spLocks noChangeShapeType="1"/>
            </p:cNvSpPr>
            <p:nvPr/>
          </p:nvSpPr>
          <p:spPr bwMode="auto">
            <a:xfrm flipH="1">
              <a:off x="1242" y="1736"/>
              <a:ext cx="0" cy="264"/>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17" name="Oval 15"/>
            <p:cNvSpPr>
              <a:spLocks noChangeArrowheads="1"/>
            </p:cNvSpPr>
            <p:nvPr/>
          </p:nvSpPr>
          <p:spPr bwMode="auto">
            <a:xfrm>
              <a:off x="900" y="2000"/>
              <a:ext cx="685" cy="88"/>
            </a:xfrm>
            <a:prstGeom prst="ellipse">
              <a:avLst/>
            </a:prstGeom>
            <a:solidFill>
              <a:schemeClr val="accent1"/>
            </a:solidFill>
            <a:ln w="9525">
              <a:solidFill>
                <a:schemeClr val="tx1"/>
              </a:solidFill>
              <a:round/>
              <a:headEnd/>
              <a:tailEnd/>
            </a:ln>
            <a:effectLst/>
            <a:extLst/>
          </p:spPr>
          <p:txBody>
            <a:bodyPr wrap="none" anchor="ctr"/>
            <a:lstStyle/>
            <a:p>
              <a:pPr>
                <a:defRPr/>
              </a:pPr>
              <a:endParaRPr lang="zh-CN" altLang="en-US">
                <a:latin typeface="+mn-lt"/>
                <a:cs typeface="Arial" pitchFamily="34" charset="0"/>
              </a:endParaRPr>
            </a:p>
          </p:txBody>
        </p:sp>
        <p:sp>
          <p:nvSpPr>
            <p:cNvPr id="18" name="Line 16"/>
            <p:cNvSpPr>
              <a:spLocks noChangeShapeType="1"/>
            </p:cNvSpPr>
            <p:nvPr/>
          </p:nvSpPr>
          <p:spPr bwMode="auto">
            <a:xfrm flipH="1">
              <a:off x="704" y="2088"/>
              <a:ext cx="538" cy="176"/>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19" name="Line 17"/>
            <p:cNvSpPr>
              <a:spLocks noChangeShapeType="1"/>
            </p:cNvSpPr>
            <p:nvPr/>
          </p:nvSpPr>
          <p:spPr bwMode="auto">
            <a:xfrm>
              <a:off x="1242" y="2088"/>
              <a:ext cx="1078" cy="176"/>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20" name="Rectangle 19"/>
            <p:cNvSpPr>
              <a:spLocks noChangeArrowheads="1"/>
            </p:cNvSpPr>
            <p:nvPr/>
          </p:nvSpPr>
          <p:spPr bwMode="auto">
            <a:xfrm>
              <a:off x="1144" y="2264"/>
              <a:ext cx="637" cy="264"/>
            </a:xfrm>
            <a:prstGeom prst="rect">
              <a:avLst/>
            </a:prstGeom>
            <a:solidFill>
              <a:srgbClr val="FF0066"/>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(N)PCI</a:t>
              </a:r>
            </a:p>
          </p:txBody>
        </p:sp>
        <p:sp>
          <p:nvSpPr>
            <p:cNvPr id="21" name="Rectangle 20"/>
            <p:cNvSpPr>
              <a:spLocks noChangeArrowheads="1"/>
            </p:cNvSpPr>
            <p:nvPr/>
          </p:nvSpPr>
          <p:spPr bwMode="auto">
            <a:xfrm>
              <a:off x="1144" y="2704"/>
              <a:ext cx="637"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(N)PCI</a:t>
              </a:r>
            </a:p>
          </p:txBody>
        </p:sp>
        <p:sp>
          <p:nvSpPr>
            <p:cNvPr id="22" name="Rectangle 21"/>
            <p:cNvSpPr>
              <a:spLocks noChangeArrowheads="1"/>
            </p:cNvSpPr>
            <p:nvPr/>
          </p:nvSpPr>
          <p:spPr bwMode="auto">
            <a:xfrm>
              <a:off x="1781" y="2704"/>
              <a:ext cx="68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(N+1)PDU</a:t>
              </a:r>
            </a:p>
          </p:txBody>
        </p:sp>
        <p:sp>
          <p:nvSpPr>
            <p:cNvPr id="23" name="Line 22"/>
            <p:cNvSpPr>
              <a:spLocks noChangeShapeType="1"/>
            </p:cNvSpPr>
            <p:nvPr/>
          </p:nvSpPr>
          <p:spPr bwMode="auto">
            <a:xfrm>
              <a:off x="1487" y="2528"/>
              <a:ext cx="0" cy="176"/>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24" name="Rectangle 24"/>
            <p:cNvSpPr>
              <a:spLocks noChangeArrowheads="1"/>
            </p:cNvSpPr>
            <p:nvPr/>
          </p:nvSpPr>
          <p:spPr bwMode="auto">
            <a:xfrm>
              <a:off x="1438" y="3144"/>
              <a:ext cx="68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(N)PDU</a:t>
              </a:r>
            </a:p>
          </p:txBody>
        </p:sp>
        <p:sp>
          <p:nvSpPr>
            <p:cNvPr id="25" name="Line 28"/>
            <p:cNvSpPr>
              <a:spLocks noChangeShapeType="1"/>
            </p:cNvSpPr>
            <p:nvPr/>
          </p:nvSpPr>
          <p:spPr bwMode="auto">
            <a:xfrm>
              <a:off x="1781" y="2968"/>
              <a:ext cx="0" cy="176"/>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26" name="Rectangle 29"/>
            <p:cNvSpPr>
              <a:spLocks noChangeArrowheads="1"/>
            </p:cNvSpPr>
            <p:nvPr/>
          </p:nvSpPr>
          <p:spPr bwMode="auto">
            <a:xfrm>
              <a:off x="655" y="3144"/>
              <a:ext cx="636" cy="264"/>
            </a:xfrm>
            <a:prstGeom prst="rect">
              <a:avLst/>
            </a:prstGeom>
            <a:solidFill>
              <a:srgbClr val="FF0066"/>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(N)ICI</a:t>
              </a:r>
            </a:p>
          </p:txBody>
        </p:sp>
        <p:sp>
          <p:nvSpPr>
            <p:cNvPr id="27" name="Rectangle 30"/>
            <p:cNvSpPr>
              <a:spLocks noChangeArrowheads="1"/>
            </p:cNvSpPr>
            <p:nvPr/>
          </p:nvSpPr>
          <p:spPr bwMode="auto">
            <a:xfrm>
              <a:off x="802" y="3496"/>
              <a:ext cx="63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(N)ICI</a:t>
              </a:r>
            </a:p>
          </p:txBody>
        </p:sp>
        <p:sp>
          <p:nvSpPr>
            <p:cNvPr id="28" name="Rectangle 31"/>
            <p:cNvSpPr>
              <a:spLocks noChangeArrowheads="1"/>
            </p:cNvSpPr>
            <p:nvPr/>
          </p:nvSpPr>
          <p:spPr bwMode="auto">
            <a:xfrm>
              <a:off x="1438" y="3496"/>
              <a:ext cx="686" cy="264"/>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a:latin typeface="+mn-lt"/>
                  <a:cs typeface="Arial" pitchFamily="34" charset="0"/>
                </a:rPr>
                <a:t>(N)PDU</a:t>
              </a:r>
            </a:p>
          </p:txBody>
        </p:sp>
        <p:sp>
          <p:nvSpPr>
            <p:cNvPr id="29" name="Line 32"/>
            <p:cNvSpPr>
              <a:spLocks noChangeShapeType="1"/>
            </p:cNvSpPr>
            <p:nvPr/>
          </p:nvSpPr>
          <p:spPr bwMode="auto">
            <a:xfrm>
              <a:off x="1095" y="3408"/>
              <a:ext cx="0" cy="88"/>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30" name="Line 33"/>
            <p:cNvSpPr>
              <a:spLocks noChangeShapeType="1"/>
            </p:cNvSpPr>
            <p:nvPr/>
          </p:nvSpPr>
          <p:spPr bwMode="auto">
            <a:xfrm>
              <a:off x="2173" y="2528"/>
              <a:ext cx="0" cy="176"/>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31" name="Line 34"/>
            <p:cNvSpPr>
              <a:spLocks noChangeShapeType="1"/>
            </p:cNvSpPr>
            <p:nvPr/>
          </p:nvSpPr>
          <p:spPr bwMode="auto">
            <a:xfrm>
              <a:off x="1781" y="3408"/>
              <a:ext cx="0" cy="88"/>
            </a:xfrm>
            <a:prstGeom prst="line">
              <a:avLst/>
            </a:prstGeom>
            <a:noFill/>
            <a:ln w="9525">
              <a:solidFill>
                <a:schemeClr val="tx1"/>
              </a:solidFill>
              <a:round/>
              <a:headEnd/>
              <a:tailEnd type="triangle" w="med" len="med"/>
            </a:ln>
            <a:effectLst/>
            <a:extLst/>
          </p:spPr>
          <p:txBody>
            <a:bodyPr/>
            <a:lstStyle/>
            <a:p>
              <a:pPr>
                <a:defRPr/>
              </a:pPr>
              <a:endParaRPr lang="zh-CN" altLang="en-US">
                <a:latin typeface="+mn-lt"/>
                <a:cs typeface="Arial" pitchFamily="34" charset="0"/>
              </a:endParaRPr>
            </a:p>
          </p:txBody>
        </p:sp>
        <p:sp>
          <p:nvSpPr>
            <p:cNvPr id="32" name="Rectangle 35"/>
            <p:cNvSpPr>
              <a:spLocks noChangeArrowheads="1"/>
            </p:cNvSpPr>
            <p:nvPr/>
          </p:nvSpPr>
          <p:spPr bwMode="auto">
            <a:xfrm>
              <a:off x="2124" y="3540"/>
              <a:ext cx="833" cy="176"/>
            </a:xfrm>
            <a:prstGeom prst="rect">
              <a:avLst/>
            </a:prstGeom>
            <a:noFill/>
            <a:ln>
              <a:noFill/>
            </a:ln>
            <a:effectLst/>
            <a:extLst/>
          </p:spPr>
          <p:txBody>
            <a:bodyPr wrap="none" anchor="ctr"/>
            <a:lstStyle/>
            <a:p>
              <a:pPr algn="ctr">
                <a:defRPr/>
              </a:pPr>
              <a:r>
                <a:rPr lang="en-US" altLang="zh-CN">
                  <a:latin typeface="+mn-lt"/>
                  <a:cs typeface="Arial" pitchFamily="34" charset="0"/>
                </a:rPr>
                <a:t>(N)IDU</a:t>
              </a:r>
            </a:p>
          </p:txBody>
        </p:sp>
        <p:sp>
          <p:nvSpPr>
            <p:cNvPr id="33" name="Rectangle 36"/>
            <p:cNvSpPr>
              <a:spLocks noChangeArrowheads="1"/>
            </p:cNvSpPr>
            <p:nvPr/>
          </p:nvSpPr>
          <p:spPr bwMode="auto">
            <a:xfrm>
              <a:off x="3179" y="1428"/>
              <a:ext cx="757" cy="308"/>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(N+1)-layer</a:t>
              </a:r>
              <a:endParaRPr lang="zh-CN" altLang="en-US" dirty="0">
                <a:latin typeface="+mn-lt"/>
                <a:cs typeface="Arial" pitchFamily="34" charset="0"/>
              </a:endParaRPr>
            </a:p>
          </p:txBody>
        </p:sp>
        <p:sp>
          <p:nvSpPr>
            <p:cNvPr id="34" name="Rectangle 37"/>
            <p:cNvSpPr>
              <a:spLocks noChangeArrowheads="1"/>
            </p:cNvSpPr>
            <p:nvPr/>
          </p:nvSpPr>
          <p:spPr bwMode="auto">
            <a:xfrm>
              <a:off x="3251" y="2352"/>
              <a:ext cx="685" cy="308"/>
            </a:xfrm>
            <a:prstGeom prst="rect">
              <a:avLst/>
            </a:prstGeom>
            <a:solidFill>
              <a:schemeClr val="accent1"/>
            </a:solidFill>
            <a:ln w="9525">
              <a:solidFill>
                <a:schemeClr val="tx1"/>
              </a:solidFill>
              <a:miter lim="800000"/>
              <a:headEnd/>
              <a:tailEnd/>
            </a:ln>
            <a:effectLst/>
            <a:extLst/>
          </p:spPr>
          <p:txBody>
            <a:bodyPr wrap="none" anchor="ctr"/>
            <a:lstStyle/>
            <a:p>
              <a:pPr algn="ctr">
                <a:defRPr/>
              </a:pPr>
              <a:r>
                <a:rPr lang="en-US" altLang="zh-CN" dirty="0">
                  <a:latin typeface="+mn-lt"/>
                  <a:cs typeface="Arial" pitchFamily="34" charset="0"/>
                </a:rPr>
                <a:t>(N)-layer</a:t>
              </a:r>
              <a:endParaRPr lang="zh-CN" altLang="en-US" dirty="0">
                <a:latin typeface="+mn-lt"/>
                <a:cs typeface="Arial" pitchFamily="34" charset="0"/>
              </a:endParaRPr>
            </a:p>
          </p:txBody>
        </p:sp>
      </p:grpSp>
      <p:sp>
        <p:nvSpPr>
          <p:cNvPr id="4" name="TextBox 3"/>
          <p:cNvSpPr txBox="1"/>
          <p:nvPr/>
        </p:nvSpPr>
        <p:spPr>
          <a:xfrm>
            <a:off x="2333625" y="1783556"/>
            <a:ext cx="558404" cy="369332"/>
          </a:xfrm>
          <a:prstGeom prst="rect">
            <a:avLst/>
          </a:prstGeom>
          <a:noFill/>
        </p:spPr>
        <p:txBody>
          <a:bodyPr>
            <a:spAutoFit/>
          </a:bodyPr>
          <a:lstStyle/>
          <a:p>
            <a:pPr>
              <a:defRPr/>
            </a:pPr>
            <a:r>
              <a:rPr lang="en-US" altLang="zh-CN" dirty="0">
                <a:latin typeface="+mn-lt"/>
                <a:cs typeface="Arial" pitchFamily="34" charset="0"/>
              </a:rPr>
              <a:t>SAP</a:t>
            </a:r>
            <a:endParaRPr lang="zh-CN" altLang="en-US" dirty="0">
              <a:latin typeface="+mn-lt"/>
              <a:cs typeface="Arial" pitchFamily="34" charset="0"/>
            </a:endParaRPr>
          </a:p>
        </p:txBody>
      </p:sp>
      <p:sp>
        <p:nvSpPr>
          <p:cNvPr id="35" name="矩形 34"/>
          <p:cNvSpPr/>
          <p:nvPr/>
        </p:nvSpPr>
        <p:spPr>
          <a:xfrm>
            <a:off x="6000104" y="1259480"/>
            <a:ext cx="2031325" cy="1061829"/>
          </a:xfrm>
          <a:prstGeom prst="rect">
            <a:avLst/>
          </a:prstGeom>
        </p:spPr>
        <p:txBody>
          <a:bodyPr wrap="none">
            <a:spAutoFit/>
          </a:bodyPr>
          <a:lstStyle/>
          <a:p>
            <a:pPr>
              <a:defRPr/>
            </a:pPr>
            <a:r>
              <a:rPr lang="en-US" altLang="zh-CN" sz="1050" dirty="0">
                <a:latin typeface="+mn-lt"/>
                <a:cs typeface="Arial" pitchFamily="34" charset="0"/>
              </a:rPr>
              <a:t>SAP: Service Access Point</a:t>
            </a:r>
          </a:p>
          <a:p>
            <a:pPr>
              <a:defRPr/>
            </a:pPr>
            <a:r>
              <a:rPr lang="en-US" altLang="zh-CN" sz="1050" dirty="0">
                <a:latin typeface="+mn-lt"/>
                <a:cs typeface="Arial" pitchFamily="34" charset="0"/>
              </a:rPr>
              <a:t>PCI: Protocol Control Information</a:t>
            </a:r>
          </a:p>
          <a:p>
            <a:pPr>
              <a:defRPr/>
            </a:pPr>
            <a:r>
              <a:rPr lang="en-US" altLang="zh-CN" sz="1050" dirty="0">
                <a:latin typeface="+mn-lt"/>
                <a:cs typeface="Arial" pitchFamily="34" charset="0"/>
              </a:rPr>
              <a:t>PDU: Protocol Data Unit</a:t>
            </a:r>
          </a:p>
          <a:p>
            <a:pPr>
              <a:defRPr/>
            </a:pPr>
            <a:r>
              <a:rPr lang="en-US" altLang="zh-CN" sz="1050" dirty="0">
                <a:latin typeface="+mn-lt"/>
                <a:cs typeface="Arial" pitchFamily="34" charset="0"/>
              </a:rPr>
              <a:t>ICI: Interface Control Information </a:t>
            </a:r>
          </a:p>
          <a:p>
            <a:pPr>
              <a:defRPr/>
            </a:pPr>
            <a:r>
              <a:rPr lang="en-US" altLang="zh-CN" sz="1050" dirty="0">
                <a:latin typeface="+mn-lt"/>
                <a:cs typeface="Arial" pitchFamily="34" charset="0"/>
              </a:rPr>
              <a:t>IDU: Interface Data Unit</a:t>
            </a:r>
          </a:p>
          <a:p>
            <a:pPr>
              <a:defRPr/>
            </a:pPr>
            <a:r>
              <a:rPr lang="en-US" altLang="zh-CN" sz="1050" dirty="0">
                <a:latin typeface="+mn-lt"/>
                <a:cs typeface="Arial" pitchFamily="34" charset="0"/>
              </a:rPr>
              <a:t>SDU: Service Data Unit</a:t>
            </a:r>
            <a:endParaRPr lang="zh-CN" altLang="en-US" sz="1050" dirty="0">
              <a:latin typeface="+mn-lt"/>
              <a:cs typeface="Arial" pitchFamily="34" charset="0"/>
            </a:endParaRPr>
          </a:p>
        </p:txBody>
      </p:sp>
    </p:spTree>
    <p:extLst>
      <p:ext uri="{BB962C8B-B14F-4D97-AF65-F5344CB8AC3E}">
        <p14:creationId xmlns:p14="http://schemas.microsoft.com/office/powerpoint/2010/main" val="33034491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7201348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854679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47834557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6962232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53768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56909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62930676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746119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a:t>
              </a:r>
              <a:r>
                <a:rPr lang="zh-CN" altLang="en-US" sz="2000" b="1" dirty="0" smtClean="0">
                  <a:solidFill>
                    <a:schemeClr val="bg1"/>
                  </a:solidFill>
                  <a:latin typeface="微软雅黑" pitchFamily="34" charset="-122"/>
                  <a:ea typeface="微软雅黑" pitchFamily="34" charset="-122"/>
                </a:rPr>
                <a:t>最大、最重要的</a:t>
              </a:r>
              <a:r>
                <a:rPr lang="zh-CN" altLang="en-US" sz="2000" b="1" dirty="0">
                  <a:solidFill>
                    <a:schemeClr val="bg1"/>
                  </a:solidFill>
                  <a:latin typeface="微软雅黑" pitchFamily="34" charset="-122"/>
                  <a:ea typeface="微软雅黑" pitchFamily="34" charset="-122"/>
                </a:rPr>
                <a:t>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2358197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615306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6332225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044916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45291601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2150798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987066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6817846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74617403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74934729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互联网是</a:t>
              </a:r>
              <a:r>
                <a:rPr lang="zh-CN" altLang="en-US" sz="2000" b="1" dirty="0">
                  <a:solidFill>
                    <a:schemeClr val="bg1"/>
                  </a:solidFill>
                  <a:latin typeface="微软雅黑" pitchFamily="34" charset="-122"/>
                  <a:ea typeface="微软雅黑" pitchFamily="34" charset="-122"/>
                </a:rPr>
                <a:t>什么</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02400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42259740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1605415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r="6799"/>
          <a:stretch>
            <a:fillRect/>
          </a:stretch>
        </p:blipFill>
        <p:spPr bwMode="auto">
          <a:xfrm>
            <a:off x="1543130" y="1051806"/>
            <a:ext cx="5938838"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Box 3"/>
          <p:cNvSpPr txBox="1">
            <a:spLocks noChangeArrowheads="1"/>
          </p:cNvSpPr>
          <p:nvPr/>
        </p:nvSpPr>
        <p:spPr bwMode="auto">
          <a:xfrm>
            <a:off x="5973447" y="1528057"/>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Switch</a:t>
            </a:r>
            <a:endParaRPr lang="zh-CN" altLang="en-US">
              <a:solidFill>
                <a:srgbClr val="0000FF"/>
              </a:solidFill>
            </a:endParaRPr>
          </a:p>
        </p:txBody>
      </p:sp>
      <p:cxnSp>
        <p:nvCxnSpPr>
          <p:cNvPr id="6" name="直接箭头连接符 5"/>
          <p:cNvCxnSpPr>
            <a:stCxn id="59395" idx="2"/>
          </p:cNvCxnSpPr>
          <p:nvPr/>
        </p:nvCxnSpPr>
        <p:spPr>
          <a:xfrm rot="5400000">
            <a:off x="6109178" y="1890006"/>
            <a:ext cx="272654" cy="1035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任意多边形 11"/>
          <p:cNvSpPr/>
          <p:nvPr/>
        </p:nvSpPr>
        <p:spPr>
          <a:xfrm>
            <a:off x="1994378" y="2323394"/>
            <a:ext cx="1070372" cy="382190"/>
          </a:xfrm>
          <a:custGeom>
            <a:avLst/>
            <a:gdLst>
              <a:gd name="connsiteX0" fmla="*/ 0 w 1427671"/>
              <a:gd name="connsiteY0" fmla="*/ 0 h 508959"/>
              <a:gd name="connsiteX1" fmla="*/ 595222 w 1427671"/>
              <a:gd name="connsiteY1" fmla="*/ 491706 h 508959"/>
              <a:gd name="connsiteX2" fmla="*/ 1302588 w 1427671"/>
              <a:gd name="connsiteY2" fmla="*/ 103517 h 508959"/>
              <a:gd name="connsiteX3" fmla="*/ 1345720 w 1427671"/>
              <a:gd name="connsiteY3" fmla="*/ 77638 h 508959"/>
            </a:gdLst>
            <a:ahLst/>
            <a:cxnLst>
              <a:cxn ang="0">
                <a:pos x="connsiteX0" y="connsiteY0"/>
              </a:cxn>
              <a:cxn ang="0">
                <a:pos x="connsiteX1" y="connsiteY1"/>
              </a:cxn>
              <a:cxn ang="0">
                <a:pos x="connsiteX2" y="connsiteY2"/>
              </a:cxn>
              <a:cxn ang="0">
                <a:pos x="connsiteX3" y="connsiteY3"/>
              </a:cxn>
            </a:cxnLst>
            <a:rect l="l" t="t" r="r" b="b"/>
            <a:pathLst>
              <a:path w="1427671" h="508959">
                <a:moveTo>
                  <a:pt x="0" y="0"/>
                </a:moveTo>
                <a:cubicBezTo>
                  <a:pt x="189062" y="237226"/>
                  <a:pt x="378124" y="474453"/>
                  <a:pt x="595222" y="491706"/>
                </a:cubicBezTo>
                <a:cubicBezTo>
                  <a:pt x="812320" y="508959"/>
                  <a:pt x="1177505" y="172528"/>
                  <a:pt x="1302588" y="103517"/>
                </a:cubicBezTo>
                <a:cubicBezTo>
                  <a:pt x="1427671" y="34506"/>
                  <a:pt x="1386695" y="56072"/>
                  <a:pt x="1345720" y="77638"/>
                </a:cubicBezTo>
              </a:path>
            </a:pathLst>
          </a:custGeom>
          <a:ln w="19050">
            <a:solidFill>
              <a:srgbClr val="C00000"/>
            </a:solidFill>
            <a:prstDash val="dash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任意多边形 16"/>
          <p:cNvSpPr/>
          <p:nvPr/>
        </p:nvSpPr>
        <p:spPr>
          <a:xfrm>
            <a:off x="5662693" y="2069791"/>
            <a:ext cx="323850" cy="130969"/>
          </a:xfrm>
          <a:custGeom>
            <a:avLst/>
            <a:gdLst>
              <a:gd name="connsiteX0" fmla="*/ 0 w 431321"/>
              <a:gd name="connsiteY0" fmla="*/ 165340 h 173966"/>
              <a:gd name="connsiteX1" fmla="*/ 129396 w 431321"/>
              <a:gd name="connsiteY1" fmla="*/ 1438 h 173966"/>
              <a:gd name="connsiteX2" fmla="*/ 431321 w 431321"/>
              <a:gd name="connsiteY2" fmla="*/ 173966 h 173966"/>
              <a:gd name="connsiteX3" fmla="*/ 431321 w 431321"/>
              <a:gd name="connsiteY3" fmla="*/ 173966 h 173966"/>
            </a:gdLst>
            <a:ahLst/>
            <a:cxnLst>
              <a:cxn ang="0">
                <a:pos x="connsiteX0" y="connsiteY0"/>
              </a:cxn>
              <a:cxn ang="0">
                <a:pos x="connsiteX1" y="connsiteY1"/>
              </a:cxn>
              <a:cxn ang="0">
                <a:pos x="connsiteX2" y="connsiteY2"/>
              </a:cxn>
              <a:cxn ang="0">
                <a:pos x="connsiteX3" y="connsiteY3"/>
              </a:cxn>
            </a:cxnLst>
            <a:rect l="l" t="t" r="r" b="b"/>
            <a:pathLst>
              <a:path w="431321" h="173966">
                <a:moveTo>
                  <a:pt x="0" y="165340"/>
                </a:moveTo>
                <a:cubicBezTo>
                  <a:pt x="28754" y="82670"/>
                  <a:pt x="57509" y="0"/>
                  <a:pt x="129396" y="1438"/>
                </a:cubicBezTo>
                <a:cubicBezTo>
                  <a:pt x="201283" y="2876"/>
                  <a:pt x="431321" y="173966"/>
                  <a:pt x="431321" y="173966"/>
                </a:cubicBezTo>
                <a:lnTo>
                  <a:pt x="431321" y="173966"/>
                </a:lnTo>
              </a:path>
            </a:pathLst>
          </a:custGeom>
          <a:ln w="19050">
            <a:solidFill>
              <a:srgbClr val="C00000"/>
            </a:solidFill>
            <a:prstDash val="dash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任意多边形 17"/>
          <p:cNvSpPr/>
          <p:nvPr/>
        </p:nvSpPr>
        <p:spPr>
          <a:xfrm>
            <a:off x="6303249" y="2005497"/>
            <a:ext cx="653654" cy="201216"/>
          </a:xfrm>
          <a:custGeom>
            <a:avLst/>
            <a:gdLst>
              <a:gd name="connsiteX0" fmla="*/ 0 w 871268"/>
              <a:gd name="connsiteY0" fmla="*/ 268856 h 268856"/>
              <a:gd name="connsiteX1" fmla="*/ 396815 w 871268"/>
              <a:gd name="connsiteY1" fmla="*/ 1438 h 268856"/>
              <a:gd name="connsiteX2" fmla="*/ 871268 w 871268"/>
              <a:gd name="connsiteY2" fmla="*/ 260230 h 268856"/>
            </a:gdLst>
            <a:ahLst/>
            <a:cxnLst>
              <a:cxn ang="0">
                <a:pos x="connsiteX0" y="connsiteY0"/>
              </a:cxn>
              <a:cxn ang="0">
                <a:pos x="connsiteX1" y="connsiteY1"/>
              </a:cxn>
              <a:cxn ang="0">
                <a:pos x="connsiteX2" y="connsiteY2"/>
              </a:cxn>
            </a:cxnLst>
            <a:rect l="l" t="t" r="r" b="b"/>
            <a:pathLst>
              <a:path w="871268" h="268856">
                <a:moveTo>
                  <a:pt x="0" y="268856"/>
                </a:moveTo>
                <a:cubicBezTo>
                  <a:pt x="125802" y="135866"/>
                  <a:pt x="251604" y="2876"/>
                  <a:pt x="396815" y="1438"/>
                </a:cubicBezTo>
                <a:cubicBezTo>
                  <a:pt x="542026" y="0"/>
                  <a:pt x="871268" y="260230"/>
                  <a:pt x="871268" y="260230"/>
                </a:cubicBezTo>
              </a:path>
            </a:pathLst>
          </a:custGeom>
          <a:ln w="19050">
            <a:solidFill>
              <a:srgbClr val="C00000"/>
            </a:solidFill>
            <a:prstDash val="dash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00" name="TextBox 18"/>
          <p:cNvSpPr txBox="1">
            <a:spLocks noChangeArrowheads="1"/>
          </p:cNvSpPr>
          <p:nvPr/>
        </p:nvSpPr>
        <p:spPr bwMode="auto">
          <a:xfrm>
            <a:off x="2425385" y="1823332"/>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Switch</a:t>
            </a:r>
            <a:endParaRPr lang="zh-CN" altLang="en-US">
              <a:solidFill>
                <a:srgbClr val="0000FF"/>
              </a:solidFill>
            </a:endParaRPr>
          </a:p>
        </p:txBody>
      </p:sp>
      <p:cxnSp>
        <p:nvCxnSpPr>
          <p:cNvPr id="25" name="直接箭头连接符 24"/>
          <p:cNvCxnSpPr/>
          <p:nvPr/>
        </p:nvCxnSpPr>
        <p:spPr>
          <a:xfrm>
            <a:off x="2627790" y="2057885"/>
            <a:ext cx="252413" cy="17502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402" name="TextBox 25"/>
          <p:cNvSpPr txBox="1">
            <a:spLocks noChangeArrowheads="1"/>
          </p:cNvSpPr>
          <p:nvPr/>
        </p:nvSpPr>
        <p:spPr bwMode="auto">
          <a:xfrm>
            <a:off x="3929143" y="3327090"/>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Router</a:t>
            </a:r>
            <a:endParaRPr lang="zh-CN" altLang="en-US" dirty="0"/>
          </a:p>
        </p:txBody>
      </p:sp>
      <p:sp>
        <p:nvSpPr>
          <p:cNvPr id="59403" name="TextBox 26"/>
          <p:cNvSpPr txBox="1">
            <a:spLocks noChangeArrowheads="1"/>
          </p:cNvSpPr>
          <p:nvPr/>
        </p:nvSpPr>
        <p:spPr bwMode="auto">
          <a:xfrm>
            <a:off x="5298362" y="298776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Router</a:t>
            </a:r>
            <a:endParaRPr lang="zh-CN" altLang="en-US"/>
          </a:p>
        </p:txBody>
      </p:sp>
      <p:sp>
        <p:nvSpPr>
          <p:cNvPr id="59404" name="TextBox 27"/>
          <p:cNvSpPr txBox="1">
            <a:spLocks noChangeArrowheads="1"/>
          </p:cNvSpPr>
          <p:nvPr/>
        </p:nvSpPr>
        <p:spPr bwMode="auto">
          <a:xfrm>
            <a:off x="4450637" y="7493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Router</a:t>
            </a:r>
            <a:endParaRPr lang="zh-CN" altLang="en-US"/>
          </a:p>
        </p:txBody>
      </p:sp>
      <p:cxnSp>
        <p:nvCxnSpPr>
          <p:cNvPr id="30" name="直接箭头连接符 29"/>
          <p:cNvCxnSpPr/>
          <p:nvPr/>
        </p:nvCxnSpPr>
        <p:spPr>
          <a:xfrm rot="16200000" flipH="1">
            <a:off x="4569699" y="1262546"/>
            <a:ext cx="563166" cy="14882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9402" idx="0"/>
          </p:cNvCxnSpPr>
          <p:nvPr/>
        </p:nvCxnSpPr>
        <p:spPr>
          <a:xfrm rot="16200000" flipV="1">
            <a:off x="4060707" y="3130042"/>
            <a:ext cx="376238" cy="17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59403" idx="0"/>
          </p:cNvCxnSpPr>
          <p:nvPr/>
        </p:nvCxnSpPr>
        <p:spPr>
          <a:xfrm rot="16200000" flipV="1">
            <a:off x="5287052" y="2647840"/>
            <a:ext cx="592931" cy="869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任意多边形 38"/>
          <p:cNvSpPr/>
          <p:nvPr/>
        </p:nvSpPr>
        <p:spPr>
          <a:xfrm>
            <a:off x="1914041" y="2393402"/>
            <a:ext cx="2228224" cy="1162289"/>
          </a:xfrm>
          <a:custGeom>
            <a:avLst/>
            <a:gdLst>
              <a:gd name="connsiteX0" fmla="*/ 0 w 2605177"/>
              <a:gd name="connsiteY0" fmla="*/ 0 h 1831675"/>
              <a:gd name="connsiteX1" fmla="*/ 560717 w 2605177"/>
              <a:gd name="connsiteY1" fmla="*/ 1647645 h 1831675"/>
              <a:gd name="connsiteX2" fmla="*/ 2605177 w 2605177"/>
              <a:gd name="connsiteY2" fmla="*/ 1104181 h 1831675"/>
            </a:gdLst>
            <a:ahLst/>
            <a:cxnLst>
              <a:cxn ang="0">
                <a:pos x="connsiteX0" y="connsiteY0"/>
              </a:cxn>
              <a:cxn ang="0">
                <a:pos x="connsiteX1" y="connsiteY1"/>
              </a:cxn>
              <a:cxn ang="0">
                <a:pos x="connsiteX2" y="connsiteY2"/>
              </a:cxn>
            </a:cxnLst>
            <a:rect l="l" t="t" r="r" b="b"/>
            <a:pathLst>
              <a:path w="2605177" h="1831675">
                <a:moveTo>
                  <a:pt x="0" y="0"/>
                </a:moveTo>
                <a:cubicBezTo>
                  <a:pt x="63260" y="731807"/>
                  <a:pt x="126521" y="1463615"/>
                  <a:pt x="560717" y="1647645"/>
                </a:cubicBezTo>
                <a:cubicBezTo>
                  <a:pt x="994913" y="1831675"/>
                  <a:pt x="2605177" y="1104181"/>
                  <a:pt x="2605177" y="1104181"/>
                </a:cubicBezTo>
              </a:path>
            </a:pathLst>
          </a:cu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 name="任意多边形 40"/>
          <p:cNvSpPr/>
          <p:nvPr/>
        </p:nvSpPr>
        <p:spPr>
          <a:xfrm>
            <a:off x="4245849" y="2217428"/>
            <a:ext cx="1285875" cy="1360885"/>
          </a:xfrm>
          <a:custGeom>
            <a:avLst/>
            <a:gdLst>
              <a:gd name="connsiteX0" fmla="*/ 0 w 1715219"/>
              <a:gd name="connsiteY0" fmla="*/ 1013604 h 1814422"/>
              <a:gd name="connsiteX1" fmla="*/ 1423359 w 1715219"/>
              <a:gd name="connsiteY1" fmla="*/ 1686464 h 1814422"/>
              <a:gd name="connsiteX2" fmla="*/ 1673525 w 1715219"/>
              <a:gd name="connsiteY2" fmla="*/ 245853 h 1814422"/>
              <a:gd name="connsiteX3" fmla="*/ 1673525 w 1715219"/>
              <a:gd name="connsiteY3" fmla="*/ 211347 h 1814422"/>
            </a:gdLst>
            <a:ahLst/>
            <a:cxnLst>
              <a:cxn ang="0">
                <a:pos x="connsiteX0" y="connsiteY0"/>
              </a:cxn>
              <a:cxn ang="0">
                <a:pos x="connsiteX1" y="connsiteY1"/>
              </a:cxn>
              <a:cxn ang="0">
                <a:pos x="connsiteX2" y="connsiteY2"/>
              </a:cxn>
              <a:cxn ang="0">
                <a:pos x="connsiteX3" y="connsiteY3"/>
              </a:cxn>
            </a:cxnLst>
            <a:rect l="l" t="t" r="r" b="b"/>
            <a:pathLst>
              <a:path w="1715219" h="1814422">
                <a:moveTo>
                  <a:pt x="0" y="1013604"/>
                </a:moveTo>
                <a:cubicBezTo>
                  <a:pt x="572219" y="1414013"/>
                  <a:pt x="1144438" y="1814422"/>
                  <a:pt x="1423359" y="1686464"/>
                </a:cubicBezTo>
                <a:cubicBezTo>
                  <a:pt x="1702280" y="1558506"/>
                  <a:pt x="1631831" y="491706"/>
                  <a:pt x="1673525" y="245853"/>
                </a:cubicBezTo>
                <a:cubicBezTo>
                  <a:pt x="1715219" y="0"/>
                  <a:pt x="1694372" y="105673"/>
                  <a:pt x="1673525" y="211347"/>
                </a:cubicBezTo>
              </a:path>
            </a:pathLst>
          </a:cu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2" name="任意多边形 41"/>
          <p:cNvSpPr/>
          <p:nvPr/>
        </p:nvSpPr>
        <p:spPr>
          <a:xfrm>
            <a:off x="5578159" y="1823331"/>
            <a:ext cx="1527572" cy="433387"/>
          </a:xfrm>
          <a:custGeom>
            <a:avLst/>
            <a:gdLst>
              <a:gd name="connsiteX0" fmla="*/ 0 w 2035834"/>
              <a:gd name="connsiteY0" fmla="*/ 1278147 h 1421920"/>
              <a:gd name="connsiteX1" fmla="*/ 1035169 w 2035834"/>
              <a:gd name="connsiteY1" fmla="*/ 10064 h 1421920"/>
              <a:gd name="connsiteX2" fmla="*/ 1889185 w 2035834"/>
              <a:gd name="connsiteY2" fmla="*/ 1217762 h 1421920"/>
              <a:gd name="connsiteX3" fmla="*/ 1915064 w 2035834"/>
              <a:gd name="connsiteY3" fmla="*/ 1235015 h 1421920"/>
            </a:gdLst>
            <a:ahLst/>
            <a:cxnLst>
              <a:cxn ang="0">
                <a:pos x="connsiteX0" y="connsiteY0"/>
              </a:cxn>
              <a:cxn ang="0">
                <a:pos x="connsiteX1" y="connsiteY1"/>
              </a:cxn>
              <a:cxn ang="0">
                <a:pos x="connsiteX2" y="connsiteY2"/>
              </a:cxn>
              <a:cxn ang="0">
                <a:pos x="connsiteX3" y="connsiteY3"/>
              </a:cxn>
            </a:cxnLst>
            <a:rect l="l" t="t" r="r" b="b"/>
            <a:pathLst>
              <a:path w="2035834" h="1421920">
                <a:moveTo>
                  <a:pt x="0" y="1278147"/>
                </a:moveTo>
                <a:cubicBezTo>
                  <a:pt x="360152" y="649137"/>
                  <a:pt x="720305" y="20128"/>
                  <a:pt x="1035169" y="10064"/>
                </a:cubicBezTo>
                <a:cubicBezTo>
                  <a:pt x="1350033" y="0"/>
                  <a:pt x="1742536" y="1013604"/>
                  <a:pt x="1889185" y="1217762"/>
                </a:cubicBezTo>
                <a:cubicBezTo>
                  <a:pt x="2035834" y="1421920"/>
                  <a:pt x="1915064" y="1235015"/>
                  <a:pt x="1915064" y="1235015"/>
                </a:cubicBezTo>
              </a:path>
            </a:pathLst>
          </a:cu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4" name="直接箭头连接符 43"/>
          <p:cNvCxnSpPr>
            <a:stCxn id="59412" idx="0"/>
          </p:cNvCxnSpPr>
          <p:nvPr/>
        </p:nvCxnSpPr>
        <p:spPr>
          <a:xfrm rot="5400000" flipH="1" flipV="1">
            <a:off x="1467527" y="3071701"/>
            <a:ext cx="1288256" cy="54173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9412" name="TextBox 44"/>
          <p:cNvSpPr txBox="1">
            <a:spLocks noChangeArrowheads="1"/>
          </p:cNvSpPr>
          <p:nvPr/>
        </p:nvSpPr>
        <p:spPr bwMode="auto">
          <a:xfrm>
            <a:off x="1612187" y="3986697"/>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C00000"/>
                </a:solidFill>
              </a:rPr>
              <a:t>Link</a:t>
            </a:r>
            <a:endParaRPr lang="zh-CN" altLang="en-US">
              <a:solidFill>
                <a:srgbClr val="C00000"/>
              </a:solidFill>
            </a:endParaRPr>
          </a:p>
        </p:txBody>
      </p:sp>
      <p:cxnSp>
        <p:nvCxnSpPr>
          <p:cNvPr id="48" name="直接箭头连接符 47"/>
          <p:cNvCxnSpPr/>
          <p:nvPr/>
        </p:nvCxnSpPr>
        <p:spPr>
          <a:xfrm rot="16200000" flipV="1">
            <a:off x="2968309" y="3737856"/>
            <a:ext cx="885825" cy="15478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414" name="TextBox 48"/>
          <p:cNvSpPr txBox="1">
            <a:spLocks noChangeArrowheads="1"/>
          </p:cNvSpPr>
          <p:nvPr/>
        </p:nvSpPr>
        <p:spPr bwMode="auto">
          <a:xfrm>
            <a:off x="3462418" y="4193865"/>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Path</a:t>
            </a:r>
            <a:endParaRPr lang="zh-CN" altLang="en-US"/>
          </a:p>
        </p:txBody>
      </p:sp>
      <p:sp>
        <p:nvSpPr>
          <p:cNvPr id="50" name="任意多边形 49"/>
          <p:cNvSpPr/>
          <p:nvPr/>
        </p:nvSpPr>
        <p:spPr>
          <a:xfrm>
            <a:off x="3087372" y="2355541"/>
            <a:ext cx="1026319" cy="622697"/>
          </a:xfrm>
          <a:custGeom>
            <a:avLst/>
            <a:gdLst>
              <a:gd name="connsiteX0" fmla="*/ 0 w 1367287"/>
              <a:gd name="connsiteY0" fmla="*/ 0 h 829573"/>
              <a:gd name="connsiteX1" fmla="*/ 707366 w 1367287"/>
              <a:gd name="connsiteY1" fmla="*/ 715992 h 829573"/>
              <a:gd name="connsiteX2" fmla="*/ 1268083 w 1367287"/>
              <a:gd name="connsiteY2" fmla="*/ 681487 h 829573"/>
              <a:gd name="connsiteX3" fmla="*/ 1302588 w 1367287"/>
              <a:gd name="connsiteY3" fmla="*/ 681487 h 829573"/>
            </a:gdLst>
            <a:ahLst/>
            <a:cxnLst>
              <a:cxn ang="0">
                <a:pos x="connsiteX0" y="connsiteY0"/>
              </a:cxn>
              <a:cxn ang="0">
                <a:pos x="connsiteX1" y="connsiteY1"/>
              </a:cxn>
              <a:cxn ang="0">
                <a:pos x="connsiteX2" y="connsiteY2"/>
              </a:cxn>
              <a:cxn ang="0">
                <a:pos x="connsiteX3" y="connsiteY3"/>
              </a:cxn>
            </a:cxnLst>
            <a:rect l="l" t="t" r="r" b="b"/>
            <a:pathLst>
              <a:path w="1367287" h="829573">
                <a:moveTo>
                  <a:pt x="0" y="0"/>
                </a:moveTo>
                <a:cubicBezTo>
                  <a:pt x="248009" y="301205"/>
                  <a:pt x="496019" y="602411"/>
                  <a:pt x="707366" y="715992"/>
                </a:cubicBezTo>
                <a:cubicBezTo>
                  <a:pt x="918713" y="829573"/>
                  <a:pt x="1168879" y="687238"/>
                  <a:pt x="1268083" y="681487"/>
                </a:cubicBezTo>
                <a:cubicBezTo>
                  <a:pt x="1367287" y="675736"/>
                  <a:pt x="1334937" y="678611"/>
                  <a:pt x="1302588" y="681487"/>
                </a:cubicBezTo>
              </a:path>
            </a:pathLst>
          </a:custGeom>
          <a:ln w="19050">
            <a:solidFill>
              <a:srgbClr val="C00000"/>
            </a:solidFill>
            <a:prstDash val="dashDot"/>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1" name="任意多边形 50"/>
          <p:cNvSpPr/>
          <p:nvPr/>
        </p:nvSpPr>
        <p:spPr>
          <a:xfrm>
            <a:off x="4362531" y="2362684"/>
            <a:ext cx="1087041" cy="633413"/>
          </a:xfrm>
          <a:custGeom>
            <a:avLst/>
            <a:gdLst>
              <a:gd name="connsiteX0" fmla="*/ 0 w 1449237"/>
              <a:gd name="connsiteY0" fmla="*/ 724619 h 845389"/>
              <a:gd name="connsiteX1" fmla="*/ 862641 w 1449237"/>
              <a:gd name="connsiteY1" fmla="*/ 724619 h 845389"/>
              <a:gd name="connsiteX2" fmla="*/ 1449237 w 1449237"/>
              <a:gd name="connsiteY2" fmla="*/ 0 h 845389"/>
            </a:gdLst>
            <a:ahLst/>
            <a:cxnLst>
              <a:cxn ang="0">
                <a:pos x="connsiteX0" y="connsiteY0"/>
              </a:cxn>
              <a:cxn ang="0">
                <a:pos x="connsiteX1" y="connsiteY1"/>
              </a:cxn>
              <a:cxn ang="0">
                <a:pos x="connsiteX2" y="connsiteY2"/>
              </a:cxn>
            </a:cxnLst>
            <a:rect l="l" t="t" r="r" b="b"/>
            <a:pathLst>
              <a:path w="1449237" h="845389">
                <a:moveTo>
                  <a:pt x="0" y="724619"/>
                </a:moveTo>
                <a:cubicBezTo>
                  <a:pt x="310551" y="785004"/>
                  <a:pt x="621102" y="845389"/>
                  <a:pt x="862641" y="724619"/>
                </a:cubicBezTo>
                <a:cubicBezTo>
                  <a:pt x="1104180" y="603849"/>
                  <a:pt x="1449237" y="0"/>
                  <a:pt x="1449237" y="0"/>
                </a:cubicBezTo>
              </a:path>
            </a:pathLst>
          </a:cu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9417" name="TextBox 51"/>
          <p:cNvSpPr txBox="1">
            <a:spLocks noChangeArrowheads="1"/>
          </p:cNvSpPr>
          <p:nvPr/>
        </p:nvSpPr>
        <p:spPr bwMode="auto">
          <a:xfrm>
            <a:off x="5099528" y="964890"/>
            <a:ext cx="2608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dirty="0">
                <a:solidFill>
                  <a:srgbClr val="FF0000"/>
                </a:solidFill>
              </a:rPr>
              <a:t>communications subnet</a:t>
            </a:r>
            <a:endParaRPr lang="zh-CN" altLang="en-US" dirty="0"/>
          </a:p>
        </p:txBody>
      </p:sp>
      <p:sp>
        <p:nvSpPr>
          <p:cNvPr id="7" name="任意多边形 6"/>
          <p:cNvSpPr/>
          <p:nvPr/>
        </p:nvSpPr>
        <p:spPr>
          <a:xfrm>
            <a:off x="1914041" y="2284341"/>
            <a:ext cx="5199681" cy="1595199"/>
          </a:xfrm>
          <a:custGeom>
            <a:avLst/>
            <a:gdLst>
              <a:gd name="connsiteX0" fmla="*/ 0 w 5106691"/>
              <a:gd name="connsiteY0" fmla="*/ 85241 h 1116161"/>
              <a:gd name="connsiteX1" fmla="*/ 2526223 w 5106691"/>
              <a:gd name="connsiteY1" fmla="*/ 1115878 h 1116161"/>
              <a:gd name="connsiteX2" fmla="*/ 5106691 w 5106691"/>
              <a:gd name="connsiteY2" fmla="*/ 0 h 1116161"/>
            </a:gdLst>
            <a:ahLst/>
            <a:cxnLst>
              <a:cxn ang="0">
                <a:pos x="connsiteX0" y="connsiteY0"/>
              </a:cxn>
              <a:cxn ang="0">
                <a:pos x="connsiteX1" y="connsiteY1"/>
              </a:cxn>
              <a:cxn ang="0">
                <a:pos x="connsiteX2" y="connsiteY2"/>
              </a:cxn>
            </a:cxnLst>
            <a:rect l="l" t="t" r="r" b="b"/>
            <a:pathLst>
              <a:path w="5106691" h="1116161">
                <a:moveTo>
                  <a:pt x="0" y="85241"/>
                </a:moveTo>
                <a:cubicBezTo>
                  <a:pt x="837554" y="607663"/>
                  <a:pt x="1675108" y="1130085"/>
                  <a:pt x="2526223" y="1115878"/>
                </a:cubicBezTo>
                <a:cubicBezTo>
                  <a:pt x="3377338" y="1101671"/>
                  <a:pt x="4242014" y="550835"/>
                  <a:pt x="5106691" y="0"/>
                </a:cubicBezTo>
              </a:path>
            </a:pathLst>
          </a:cu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文本框 8"/>
          <p:cNvSpPr txBox="1"/>
          <p:nvPr/>
        </p:nvSpPr>
        <p:spPr>
          <a:xfrm>
            <a:off x="4188996" y="3882668"/>
            <a:ext cx="726481" cy="369332"/>
          </a:xfrm>
          <a:prstGeom prst="rect">
            <a:avLst/>
          </a:prstGeom>
          <a:noFill/>
        </p:spPr>
        <p:txBody>
          <a:bodyPr wrap="none" rtlCol="0">
            <a:spAutoFit/>
          </a:bodyPr>
          <a:lstStyle/>
          <a:p>
            <a:r>
              <a:rPr lang="en-US" altLang="zh-CN" dirty="0" smtClean="0"/>
              <a:t>P1-P2</a:t>
            </a:r>
            <a:endParaRPr lang="zh-CN" altLang="en-US" dirty="0"/>
          </a:p>
        </p:txBody>
      </p:sp>
    </p:spTree>
    <p:extLst>
      <p:ext uri="{BB962C8B-B14F-4D97-AF65-F5344CB8AC3E}">
        <p14:creationId xmlns:p14="http://schemas.microsoft.com/office/powerpoint/2010/main" val="8137961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409765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2698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smtClean="0">
                <a:solidFill>
                  <a:srgbClr val="C00000"/>
                </a:solidFill>
                <a:latin typeface="微软雅黑" panose="020B0503020204020204" pitchFamily="34" charset="-122"/>
                <a:ea typeface="微软雅黑" panose="020B0503020204020204" pitchFamily="34" charset="-122"/>
              </a:rPr>
              <a:t>教学模型：五</a:t>
            </a:r>
            <a:r>
              <a:rPr lang="zh-CN" altLang="en-US" sz="1400" b="1" dirty="0">
                <a:solidFill>
                  <a:srgbClr val="C00000"/>
                </a:solidFill>
                <a:latin typeface="微软雅黑" panose="020B0503020204020204" pitchFamily="34" charset="-122"/>
                <a:ea typeface="微软雅黑" panose="020B0503020204020204" pitchFamily="34" charset="-122"/>
              </a:rPr>
              <a:t>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
        <p:nvSpPr>
          <p:cNvPr id="2" name="左大括号 1"/>
          <p:cNvSpPr/>
          <p:nvPr/>
        </p:nvSpPr>
        <p:spPr>
          <a:xfrm>
            <a:off x="1085083" y="1716174"/>
            <a:ext cx="294541" cy="2188328"/>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5" name="文本框 4"/>
          <p:cNvSpPr txBox="1"/>
          <p:nvPr/>
        </p:nvSpPr>
        <p:spPr>
          <a:xfrm>
            <a:off x="561977" y="2397825"/>
            <a:ext cx="461665" cy="784830"/>
          </a:xfrm>
          <a:prstGeom prst="rect">
            <a:avLst/>
          </a:prstGeom>
          <a:noFill/>
        </p:spPr>
        <p:txBody>
          <a:bodyPr vert="eaVert" wrap="none" rtlCol="0">
            <a:spAutoFit/>
          </a:bodyPr>
          <a:lstStyle/>
          <a:p>
            <a:r>
              <a:rPr lang="zh-CN" altLang="en-US" dirty="0" smtClean="0">
                <a:solidFill>
                  <a:srgbClr val="FF0000"/>
                </a:solidFill>
              </a:rPr>
              <a:t>协议栈</a:t>
            </a:r>
            <a:endParaRPr lang="zh-CN" altLang="en-US" dirty="0">
              <a:solidFill>
                <a:srgbClr val="FF0000"/>
              </a:solidFill>
            </a:endParaRPr>
          </a:p>
        </p:txBody>
      </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ChangeAspect="1"/>
          </p:cNvGraphicFramePr>
          <p:nvPr>
            <p:extLst>
              <p:ext uri="{D42A27DB-BD31-4B8C-83A1-F6EECF244321}">
                <p14:modId xmlns:p14="http://schemas.microsoft.com/office/powerpoint/2010/main" val="2601098484"/>
              </p:ext>
            </p:extLst>
          </p:nvPr>
        </p:nvGraphicFramePr>
        <p:xfrm>
          <a:off x="3432810" y="723900"/>
          <a:ext cx="5829300" cy="2547938"/>
        </p:xfrm>
        <a:graphic>
          <a:graphicData uri="http://schemas.openxmlformats.org/presentationml/2006/ole">
            <mc:AlternateContent xmlns:mc="http://schemas.openxmlformats.org/markup-compatibility/2006">
              <mc:Choice xmlns:v="urn:schemas-microsoft-com:vml" Requires="v">
                <p:oleObj spid="_x0000_s10278" name="文档" r:id="rId3" imgW="6356520" imgH="2778840" progId="Word.Document.8">
                  <p:embed/>
                </p:oleObj>
              </mc:Choice>
              <mc:Fallback>
                <p:oleObj name="文档" r:id="rId3" imgW="6356520" imgH="2778840" progId="Word.Document.8">
                  <p:embed/>
                  <p:pic>
                    <p:nvPicPr>
                      <p:cNvPr id="1372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810" y="723900"/>
                        <a:ext cx="5829300" cy="2547938"/>
                      </a:xfrm>
                      <a:prstGeom prst="rect">
                        <a:avLst/>
                      </a:prstGeom>
                      <a:noFill/>
                      <a:ln>
                        <a:noFill/>
                      </a:ln>
                      <a:effectLst/>
                    </p:spPr>
                  </p:pic>
                </p:oleObj>
              </mc:Fallback>
            </mc:AlternateContent>
          </a:graphicData>
        </a:graphic>
      </p:graphicFrame>
      <p:sp>
        <p:nvSpPr>
          <p:cNvPr id="136199" name="Rectangle 7"/>
          <p:cNvSpPr>
            <a:spLocks noGrp="1" noChangeArrowheads="1"/>
          </p:cNvSpPr>
          <p:nvPr>
            <p:ph type="title"/>
          </p:nvPr>
        </p:nvSpPr>
        <p:spPr>
          <a:xfrm>
            <a:off x="412996" y="6465"/>
            <a:ext cx="8182974" cy="553998"/>
          </a:xfrm>
          <a:noFill/>
          <a:ln/>
        </p:spPr>
        <p:txBody>
          <a:bodyPr/>
          <a:lstStyle/>
          <a:p>
            <a:r>
              <a:rPr lang="en-US" altLang="zh-CN" sz="3000" dirty="0" smtClean="0"/>
              <a:t>OSI</a:t>
            </a:r>
            <a:r>
              <a:rPr lang="zh-CN" altLang="en-US" sz="3000" dirty="0"/>
              <a:t>参考</a:t>
            </a:r>
            <a:r>
              <a:rPr lang="zh-CN" altLang="en-US" sz="3000" dirty="0" smtClean="0"/>
              <a:t>模型</a:t>
            </a:r>
            <a:endParaRPr lang="en-US" altLang="zh-CN" sz="3000" dirty="0"/>
          </a:p>
        </p:txBody>
      </p:sp>
      <p:graphicFrame>
        <p:nvGraphicFramePr>
          <p:cNvPr id="136195" name="Object 3"/>
          <p:cNvGraphicFramePr>
            <a:graphicFrameLocks noGrp="1" noChangeAspect="1"/>
          </p:cNvGraphicFramePr>
          <p:nvPr>
            <p:ph idx="1"/>
            <p:extLst>
              <p:ext uri="{D42A27DB-BD31-4B8C-83A1-F6EECF244321}">
                <p14:modId xmlns:p14="http://schemas.microsoft.com/office/powerpoint/2010/main" val="3770725331"/>
              </p:ext>
            </p:extLst>
          </p:nvPr>
        </p:nvGraphicFramePr>
        <p:xfrm>
          <a:off x="15033" y="560463"/>
          <a:ext cx="4489450" cy="3779838"/>
        </p:xfrm>
        <a:graphic>
          <a:graphicData uri="http://schemas.openxmlformats.org/presentationml/2006/ole">
            <mc:AlternateContent xmlns:mc="http://schemas.openxmlformats.org/markup-compatibility/2006">
              <mc:Choice xmlns:v="urn:schemas-microsoft-com:vml" Requires="v">
                <p:oleObj spid="_x0000_s10279" name="位图图像" r:id="rId5" imgW="5304762" imgH="4466667" progId="Paint.Picture">
                  <p:embed/>
                </p:oleObj>
              </mc:Choice>
              <mc:Fallback>
                <p:oleObj name="位图图像" r:id="rId5" imgW="5304762" imgH="4466667" progId="Paint.Picture">
                  <p:embed/>
                  <p:pic>
                    <p:nvPicPr>
                      <p:cNvPr id="136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3" y="560463"/>
                        <a:ext cx="4489450" cy="3779838"/>
                      </a:xfrm>
                      <a:prstGeom prst="rect">
                        <a:avLst/>
                      </a:prstGeom>
                    </p:spPr>
                  </p:pic>
                </p:oleObj>
              </mc:Fallback>
            </mc:AlternateContent>
          </a:graphicData>
        </a:graphic>
      </p:graphicFrame>
    </p:spTree>
    <p:extLst>
      <p:ext uri="{BB962C8B-B14F-4D97-AF65-F5344CB8AC3E}">
        <p14:creationId xmlns:p14="http://schemas.microsoft.com/office/powerpoint/2010/main" val="3627063971"/>
      </p:ext>
    </p:extLst>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
        <p:nvSpPr>
          <p:cNvPr id="238596" name="Rectangle 4"/>
          <p:cNvSpPr>
            <a:spLocks noGrp="1" noChangeArrowheads="1"/>
          </p:cNvSpPr>
          <p:nvPr>
            <p:ph idx="1"/>
          </p:nvPr>
        </p:nvSpPr>
        <p:spPr>
          <a:noFill/>
          <a:ln/>
        </p:spPr>
        <p:txBody>
          <a:bodyPr/>
          <a:lstStyle/>
          <a:p>
            <a:pPr algn="just">
              <a:buFont typeface="Wingdings" panose="05000000000000000000" pitchFamily="2" charset="2"/>
              <a:buNone/>
            </a:pPr>
            <a:r>
              <a:rPr lang="en-US" altLang="zh-CN" sz="2100"/>
              <a:t> </a:t>
            </a:r>
            <a:r>
              <a:rPr lang="en-US" altLang="zh-CN" sz="2100">
                <a:solidFill>
                  <a:srgbClr val="FF0000"/>
                </a:solidFill>
              </a:rPr>
              <a:t>1)  </a:t>
            </a:r>
            <a:r>
              <a:rPr lang="zh-CN" altLang="en-US" sz="2100">
                <a:solidFill>
                  <a:srgbClr val="FF0000"/>
                </a:solidFill>
              </a:rPr>
              <a:t>物理层 </a:t>
            </a:r>
            <a:r>
              <a:rPr lang="en-US" altLang="zh-CN" sz="2100">
                <a:solidFill>
                  <a:srgbClr val="FF0000"/>
                </a:solidFill>
              </a:rPr>
              <a:t>(Physical Layer)</a:t>
            </a:r>
            <a:r>
              <a:rPr lang="en-US" altLang="zh-CN" sz="2100">
                <a:solidFill>
                  <a:srgbClr val="FF0000"/>
                </a:solidFill>
                <a:ea typeface="黑体" panose="02010609060101010101" pitchFamily="49" charset="-122"/>
              </a:rPr>
              <a:t> </a:t>
            </a:r>
          </a:p>
          <a:p>
            <a:pPr algn="just">
              <a:buFont typeface="Wingdings" panose="05000000000000000000" pitchFamily="2" charset="2"/>
              <a:buNone/>
            </a:pPr>
            <a:r>
              <a:rPr lang="en-US" altLang="zh-CN" sz="1800"/>
              <a:t>       ① </a:t>
            </a:r>
            <a:r>
              <a:rPr lang="zh-CN" altLang="en-US" sz="1800"/>
              <a:t>二进制在线路上的表示和传输二进制</a:t>
            </a:r>
            <a:r>
              <a:rPr lang="zh-CN" altLang="en-US" sz="1800">
                <a:latin typeface="Arial" panose="020B0604020202020204" pitchFamily="34" charset="0"/>
              </a:rPr>
              <a:t>“</a:t>
            </a:r>
            <a:r>
              <a:rPr lang="zh-CN" altLang="en-US" sz="1800"/>
              <a:t>位</a:t>
            </a:r>
            <a:r>
              <a:rPr lang="zh-CN" altLang="en-US" sz="1800">
                <a:latin typeface="Arial" panose="020B0604020202020204" pitchFamily="34" charset="0"/>
              </a:rPr>
              <a:t>”</a:t>
            </a:r>
            <a:r>
              <a:rPr lang="zh-CN" altLang="en-US" sz="1800"/>
              <a:t>信号，即</a:t>
            </a:r>
            <a:r>
              <a:rPr lang="zh-CN" altLang="en-US" sz="1800">
                <a:latin typeface="Arial" panose="020B0604020202020204" pitchFamily="34" charset="0"/>
              </a:rPr>
              <a:t>“</a:t>
            </a:r>
            <a:r>
              <a:rPr lang="zh-CN" altLang="en-US" sz="1800"/>
              <a:t>透明</a:t>
            </a:r>
            <a:r>
              <a:rPr lang="zh-CN" altLang="en-US" sz="1800">
                <a:latin typeface="Arial" panose="020B0604020202020204" pitchFamily="34" charset="0"/>
              </a:rPr>
              <a:t>”</a:t>
            </a:r>
            <a:r>
              <a:rPr lang="zh-CN" altLang="en-US" sz="1800"/>
              <a:t>地传送比特流，数据单位是比特</a:t>
            </a:r>
            <a:r>
              <a:rPr lang="en-US" altLang="zh-CN" sz="1800"/>
              <a:t>(Bit) </a:t>
            </a:r>
          </a:p>
          <a:p>
            <a:pPr algn="just">
              <a:buFont typeface="Wingdings" panose="05000000000000000000" pitchFamily="2" charset="2"/>
              <a:buNone/>
            </a:pPr>
            <a:r>
              <a:rPr lang="en-US" altLang="zh-CN" sz="1800"/>
              <a:t>    </a:t>
            </a:r>
          </a:p>
          <a:p>
            <a:pPr algn="just">
              <a:buFont typeface="Wingdings" panose="05000000000000000000" pitchFamily="2" charset="2"/>
              <a:buNone/>
            </a:pPr>
            <a:r>
              <a:rPr lang="en-US" altLang="zh-CN" sz="1800"/>
              <a:t>       ②  </a:t>
            </a:r>
            <a:r>
              <a:rPr lang="zh-CN" altLang="en-US" sz="1800"/>
              <a:t>指定传输方式的要求</a:t>
            </a:r>
          </a:p>
          <a:p>
            <a:pPr algn="just">
              <a:buFont typeface="Wingdings" panose="05000000000000000000" pitchFamily="2" charset="2"/>
              <a:buNone/>
            </a:pPr>
            <a:endParaRPr lang="zh-CN" altLang="en-US" sz="1800"/>
          </a:p>
          <a:p>
            <a:pPr algn="just">
              <a:buFont typeface="Wingdings" panose="05000000000000000000" pitchFamily="2" charset="2"/>
              <a:buNone/>
            </a:pPr>
            <a:r>
              <a:rPr lang="zh-CN" altLang="en-US" sz="1800"/>
              <a:t>       ③ 当建立、维护与其他设备的物理连接时，提供需要的机械、电气、功能特性和规程特性</a:t>
            </a:r>
            <a:r>
              <a:rPr lang="zh-CN" altLang="en-US" sz="2100">
                <a:solidFill>
                  <a:srgbClr val="FF0000"/>
                </a:solidFill>
              </a:rPr>
              <a:t> </a:t>
            </a:r>
            <a:endParaRPr lang="zh-CN" altLang="en-US" sz="1800"/>
          </a:p>
        </p:txBody>
      </p:sp>
    </p:spTree>
    <p:extLst>
      <p:ext uri="{BB962C8B-B14F-4D97-AF65-F5344CB8AC3E}">
        <p14:creationId xmlns:p14="http://schemas.microsoft.com/office/powerpoint/2010/main" val="2601004955"/>
      </p:ext>
    </p:extLst>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Rectangle 4"/>
          <p:cNvSpPr>
            <a:spLocks noGrp="1" noChangeArrowheads="1"/>
          </p:cNvSpPr>
          <p:nvPr>
            <p:ph idx="1"/>
          </p:nvPr>
        </p:nvSpPr>
        <p:spPr>
          <a:noFill/>
          <a:ln/>
        </p:spPr>
        <p:txBody>
          <a:bodyPr/>
          <a:lstStyle/>
          <a:p>
            <a:pPr algn="just">
              <a:buFont typeface="Wingdings" panose="05000000000000000000" pitchFamily="2" charset="2"/>
              <a:buNone/>
            </a:pPr>
            <a:r>
              <a:rPr lang="en-US" altLang="zh-CN" sz="2100">
                <a:solidFill>
                  <a:srgbClr val="FF0000"/>
                </a:solidFill>
              </a:rPr>
              <a:t> 2)  </a:t>
            </a:r>
            <a:r>
              <a:rPr lang="zh-CN" altLang="en-US" sz="2100">
                <a:solidFill>
                  <a:srgbClr val="FF0000"/>
                </a:solidFill>
              </a:rPr>
              <a:t>数据链路层 </a:t>
            </a:r>
            <a:r>
              <a:rPr lang="en-US" altLang="zh-CN" sz="2100">
                <a:solidFill>
                  <a:srgbClr val="FF0000"/>
                </a:solidFill>
              </a:rPr>
              <a:t>(Data link Layer)</a:t>
            </a:r>
            <a:endParaRPr lang="en-US" altLang="zh-CN" sz="2100"/>
          </a:p>
          <a:p>
            <a:pPr>
              <a:buFont typeface="Wingdings" panose="05000000000000000000" pitchFamily="2" charset="2"/>
              <a:buNone/>
            </a:pPr>
            <a:r>
              <a:rPr lang="en-US" altLang="zh-CN" sz="2100"/>
              <a:t>      </a:t>
            </a:r>
            <a:r>
              <a:rPr lang="zh-CN" altLang="en-US" sz="1800"/>
              <a:t>无差错地传送以帧为单位的数据，具体为： </a:t>
            </a:r>
          </a:p>
          <a:p>
            <a:pPr>
              <a:buFont typeface="Wingdings" panose="05000000000000000000" pitchFamily="2" charset="2"/>
              <a:buNone/>
            </a:pPr>
            <a:r>
              <a:rPr lang="zh-CN" altLang="en-US" sz="1800"/>
              <a:t>       ① 数据链路的建立、维护与释放链路的管理工作。</a:t>
            </a:r>
          </a:p>
          <a:p>
            <a:pPr algn="just">
              <a:buFont typeface="Wingdings" panose="05000000000000000000" pitchFamily="2" charset="2"/>
              <a:buNone/>
            </a:pPr>
            <a:r>
              <a:rPr lang="zh-CN" altLang="en-US" sz="1800"/>
              <a:t>       ② 将传输数据增加的同步信息、校验信息及地址信息封装成数据帧。</a:t>
            </a:r>
          </a:p>
          <a:p>
            <a:pPr algn="just">
              <a:buFont typeface="Wingdings" panose="05000000000000000000" pitchFamily="2" charset="2"/>
              <a:buNone/>
            </a:pPr>
            <a:r>
              <a:rPr lang="zh-CN" altLang="en-US" sz="1800"/>
              <a:t>       ③ 数据帧传输顺序的控制。</a:t>
            </a:r>
          </a:p>
          <a:p>
            <a:pPr algn="just">
              <a:buFont typeface="Wingdings" panose="05000000000000000000" pitchFamily="2" charset="2"/>
              <a:buNone/>
            </a:pPr>
            <a:r>
              <a:rPr lang="zh-CN" altLang="en-US" sz="1800"/>
              <a:t>       ④ 差错检测与控制。</a:t>
            </a:r>
          </a:p>
          <a:p>
            <a:pPr algn="just">
              <a:buFont typeface="Wingdings" panose="05000000000000000000" pitchFamily="2" charset="2"/>
              <a:buNone/>
            </a:pPr>
            <a:r>
              <a:rPr lang="zh-CN" altLang="en-US" sz="1800"/>
              <a:t>       ⑤ 数据流量控制</a:t>
            </a:r>
          </a:p>
        </p:txBody>
      </p:sp>
      <p:sp>
        <p:nvSpPr>
          <p:cNvPr id="7"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Tree>
    <p:extLst>
      <p:ext uri="{BB962C8B-B14F-4D97-AF65-F5344CB8AC3E}">
        <p14:creationId xmlns:p14="http://schemas.microsoft.com/office/powerpoint/2010/main" val="33468157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个重要</a:t>
              </a:r>
              <a:r>
                <a:rPr lang="zh-CN" altLang="en-US" sz="2000" b="1" dirty="0">
                  <a:solidFill>
                    <a:schemeClr val="bg1"/>
                  </a:solidFill>
                  <a:latin typeface="微软雅黑" pitchFamily="34" charset="-122"/>
                  <a:ea typeface="微软雅黑" pitchFamily="34" charset="-122"/>
                </a:rPr>
                <a:t>基本</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42536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5"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
        <p:nvSpPr>
          <p:cNvPr id="240644" name="Rectangle 4"/>
          <p:cNvSpPr>
            <a:spLocks noGrp="1" noChangeArrowheads="1"/>
          </p:cNvSpPr>
          <p:nvPr>
            <p:ph idx="1"/>
          </p:nvPr>
        </p:nvSpPr>
        <p:spPr>
          <a:noFill/>
          <a:ln/>
        </p:spPr>
        <p:txBody>
          <a:bodyPr/>
          <a:lstStyle/>
          <a:p>
            <a:pPr>
              <a:spcBef>
                <a:spcPct val="50000"/>
              </a:spcBef>
              <a:buClrTx/>
              <a:buSzTx/>
              <a:buFontTx/>
              <a:buNone/>
            </a:pPr>
            <a:r>
              <a:rPr lang="en-US" altLang="zh-CN">
                <a:solidFill>
                  <a:srgbClr val="FF0000"/>
                </a:solidFill>
              </a:rPr>
              <a:t> 3)  </a:t>
            </a:r>
            <a:r>
              <a:rPr lang="zh-CN" altLang="en-US">
                <a:solidFill>
                  <a:srgbClr val="FF0000"/>
                </a:solidFill>
              </a:rPr>
              <a:t>网络层 </a:t>
            </a:r>
            <a:r>
              <a:rPr lang="en-US" altLang="zh-CN">
                <a:solidFill>
                  <a:srgbClr val="FF0000"/>
                </a:solidFill>
              </a:rPr>
              <a:t>(Network Layer)</a:t>
            </a:r>
          </a:p>
          <a:p>
            <a:pPr>
              <a:spcBef>
                <a:spcPct val="50000"/>
              </a:spcBef>
              <a:buClrTx/>
              <a:buSzTx/>
              <a:buFontTx/>
              <a:buNone/>
            </a:pPr>
            <a:r>
              <a:rPr lang="en-US" altLang="zh-CN" sz="1800"/>
              <a:t>        </a:t>
            </a:r>
            <a:r>
              <a:rPr lang="zh-CN" altLang="en-US" sz="1800"/>
              <a:t>目的：节点间通信</a:t>
            </a:r>
          </a:p>
          <a:p>
            <a:pPr>
              <a:spcBef>
                <a:spcPct val="50000"/>
              </a:spcBef>
              <a:buClrTx/>
              <a:buSzTx/>
              <a:buFontTx/>
              <a:buNone/>
            </a:pPr>
            <a:r>
              <a:rPr lang="zh-CN" altLang="en-US" sz="1800"/>
              <a:t>        功能：</a:t>
            </a:r>
          </a:p>
          <a:p>
            <a:pPr>
              <a:spcBef>
                <a:spcPct val="50000"/>
              </a:spcBef>
              <a:buClrTx/>
              <a:buSzTx/>
              <a:buFontTx/>
              <a:buNone/>
            </a:pPr>
            <a:r>
              <a:rPr lang="zh-CN" altLang="en-US" sz="1800"/>
              <a:t>            ① 寻址</a:t>
            </a:r>
          </a:p>
          <a:p>
            <a:pPr>
              <a:spcBef>
                <a:spcPct val="50000"/>
              </a:spcBef>
              <a:buClrTx/>
              <a:buSzTx/>
              <a:buFontTx/>
              <a:buNone/>
            </a:pPr>
            <a:r>
              <a:rPr lang="zh-CN" altLang="en-US" sz="1800"/>
              <a:t>            ② 路由选择</a:t>
            </a:r>
          </a:p>
          <a:p>
            <a:pPr>
              <a:spcBef>
                <a:spcPct val="50000"/>
              </a:spcBef>
              <a:buClrTx/>
              <a:buSzTx/>
              <a:buFontTx/>
              <a:buNone/>
            </a:pPr>
            <a:r>
              <a:rPr lang="zh-CN" altLang="en-US" sz="1800"/>
              <a:t>            ③ 拥塞控制</a:t>
            </a:r>
          </a:p>
          <a:p>
            <a:pPr>
              <a:spcBef>
                <a:spcPct val="50000"/>
              </a:spcBef>
              <a:buClrTx/>
              <a:buSzTx/>
              <a:buFontTx/>
              <a:buNone/>
            </a:pPr>
            <a:r>
              <a:rPr lang="zh-CN" altLang="en-US" sz="1800"/>
              <a:t>        数据单位：分组（包）</a:t>
            </a:r>
          </a:p>
        </p:txBody>
      </p:sp>
    </p:spTree>
    <p:extLst>
      <p:ext uri="{BB962C8B-B14F-4D97-AF65-F5344CB8AC3E}">
        <p14:creationId xmlns:p14="http://schemas.microsoft.com/office/powerpoint/2010/main" val="3288660498"/>
      </p:ext>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9"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
        <p:nvSpPr>
          <p:cNvPr id="241668" name="Rectangle 4"/>
          <p:cNvSpPr>
            <a:spLocks noGrp="1" noChangeArrowheads="1"/>
          </p:cNvSpPr>
          <p:nvPr>
            <p:ph idx="1"/>
          </p:nvPr>
        </p:nvSpPr>
        <p:spPr>
          <a:noFill/>
          <a:ln/>
        </p:spPr>
        <p:txBody>
          <a:bodyPr/>
          <a:lstStyle/>
          <a:p>
            <a:pPr>
              <a:lnSpc>
                <a:spcPct val="90000"/>
              </a:lnSpc>
              <a:buFont typeface="Wingdings" panose="05000000000000000000" pitchFamily="2" charset="2"/>
              <a:buNone/>
            </a:pPr>
            <a:r>
              <a:rPr lang="en-US" altLang="zh-CN">
                <a:solidFill>
                  <a:srgbClr val="FF0000"/>
                </a:solidFill>
              </a:rPr>
              <a:t> 4)  </a:t>
            </a:r>
            <a:r>
              <a:rPr lang="zh-CN" altLang="en-US">
                <a:solidFill>
                  <a:srgbClr val="FF0000"/>
                </a:solidFill>
              </a:rPr>
              <a:t>运输层 </a:t>
            </a:r>
            <a:r>
              <a:rPr lang="en-US" altLang="zh-CN">
                <a:solidFill>
                  <a:srgbClr val="FF0000"/>
                </a:solidFill>
              </a:rPr>
              <a:t>(Transport Layer)</a:t>
            </a:r>
          </a:p>
          <a:p>
            <a:pPr>
              <a:lnSpc>
                <a:spcPct val="90000"/>
              </a:lnSpc>
              <a:buFont typeface="Wingdings" panose="05000000000000000000" pitchFamily="2" charset="2"/>
              <a:buNone/>
            </a:pPr>
            <a:r>
              <a:rPr lang="en-US" altLang="zh-CN" sz="2100"/>
              <a:t>       </a:t>
            </a:r>
            <a:r>
              <a:rPr lang="zh-CN" altLang="en-US" sz="2100"/>
              <a:t>目的：为进程通信提供支持；</a:t>
            </a:r>
          </a:p>
          <a:p>
            <a:pPr>
              <a:lnSpc>
                <a:spcPct val="90000"/>
              </a:lnSpc>
              <a:buFont typeface="Wingdings" panose="05000000000000000000" pitchFamily="2" charset="2"/>
              <a:buNone/>
            </a:pPr>
            <a:r>
              <a:rPr lang="zh-CN" altLang="en-US" sz="2100"/>
              <a:t>       功能：</a:t>
            </a:r>
          </a:p>
          <a:p>
            <a:pPr>
              <a:lnSpc>
                <a:spcPct val="90000"/>
              </a:lnSpc>
              <a:buFont typeface="Wingdings" panose="05000000000000000000" pitchFamily="2" charset="2"/>
              <a:buNone/>
            </a:pPr>
            <a:r>
              <a:rPr lang="zh-CN" altLang="en-US" sz="2100"/>
              <a:t>           ① 分割和重组报文。</a:t>
            </a:r>
          </a:p>
          <a:p>
            <a:pPr algn="just">
              <a:lnSpc>
                <a:spcPct val="90000"/>
              </a:lnSpc>
              <a:buFont typeface="Wingdings" panose="05000000000000000000" pitchFamily="2" charset="2"/>
              <a:buNone/>
            </a:pPr>
            <a:r>
              <a:rPr lang="zh-CN" altLang="en-US" sz="2100"/>
              <a:t>           ② 提供可靠的端到端的服务。</a:t>
            </a:r>
          </a:p>
          <a:p>
            <a:pPr algn="just">
              <a:lnSpc>
                <a:spcPct val="90000"/>
              </a:lnSpc>
              <a:buFont typeface="Wingdings" panose="05000000000000000000" pitchFamily="2" charset="2"/>
              <a:buNone/>
            </a:pPr>
            <a:r>
              <a:rPr lang="zh-CN" altLang="en-US" sz="2100"/>
              <a:t>           ③ 传输层的流量控制。</a:t>
            </a:r>
          </a:p>
          <a:p>
            <a:pPr algn="just">
              <a:lnSpc>
                <a:spcPct val="90000"/>
              </a:lnSpc>
              <a:buFont typeface="Wingdings" panose="05000000000000000000" pitchFamily="2" charset="2"/>
              <a:buNone/>
            </a:pPr>
            <a:r>
              <a:rPr lang="zh-CN" altLang="en-US" sz="2100"/>
              <a:t>           ④ 提供面向连接的和无连接数据的运输服务</a:t>
            </a:r>
          </a:p>
          <a:p>
            <a:pPr>
              <a:lnSpc>
                <a:spcPct val="90000"/>
              </a:lnSpc>
              <a:buFont typeface="Wingdings" panose="05000000000000000000" pitchFamily="2" charset="2"/>
              <a:buNone/>
            </a:pPr>
            <a:r>
              <a:rPr lang="zh-CN" altLang="en-US" sz="2100"/>
              <a:t>       传输单位：报文段</a:t>
            </a:r>
            <a:r>
              <a:rPr lang="en-US" altLang="zh-CN" sz="2100"/>
              <a:t>(message)</a:t>
            </a:r>
          </a:p>
        </p:txBody>
      </p:sp>
    </p:spTree>
    <p:extLst>
      <p:ext uri="{BB962C8B-B14F-4D97-AF65-F5344CB8AC3E}">
        <p14:creationId xmlns:p14="http://schemas.microsoft.com/office/powerpoint/2010/main" val="2047269881"/>
      </p:ext>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2" name="Rectangle 4"/>
          <p:cNvSpPr>
            <a:spLocks noChangeArrowheads="1"/>
          </p:cNvSpPr>
          <p:nvPr/>
        </p:nvSpPr>
        <p:spPr bwMode="auto">
          <a:xfrm>
            <a:off x="1156915" y="766804"/>
            <a:ext cx="5543550" cy="261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endParaRPr kumimoji="1" lang="en-US" altLang="zh-CN" dirty="0">
              <a:solidFill>
                <a:srgbClr val="FFFF66"/>
              </a:solidFill>
              <a:latin typeface="Times New Roman" panose="02020603050405020304" pitchFamily="18" charset="0"/>
            </a:endParaRPr>
          </a:p>
          <a:p>
            <a:pPr algn="just">
              <a:lnSpc>
                <a:spcPct val="90000"/>
              </a:lnSpc>
              <a:spcBef>
                <a:spcPct val="20000"/>
              </a:spcBef>
            </a:pPr>
            <a:r>
              <a:rPr lang="en-US" altLang="zh-CN" sz="2100" b="1" dirty="0">
                <a:solidFill>
                  <a:srgbClr val="FF0000"/>
                </a:solidFill>
                <a:latin typeface="宋体" panose="02010600030101010101" pitchFamily="2" charset="-122"/>
              </a:rPr>
              <a:t> 5) </a:t>
            </a:r>
            <a:r>
              <a:rPr lang="zh-CN" altLang="en-US" sz="2100" b="1" dirty="0">
                <a:solidFill>
                  <a:srgbClr val="FF0000"/>
                </a:solidFill>
                <a:latin typeface="宋体" panose="02010600030101010101" pitchFamily="2" charset="-122"/>
              </a:rPr>
              <a:t>会话层 </a:t>
            </a:r>
            <a:r>
              <a:rPr lang="en-US" altLang="zh-CN" sz="2100" b="1" dirty="0">
                <a:solidFill>
                  <a:srgbClr val="FF0000"/>
                </a:solidFill>
                <a:latin typeface="宋体" panose="02010600030101010101" pitchFamily="2" charset="-122"/>
              </a:rPr>
              <a:t>(Session Layer)</a:t>
            </a:r>
            <a:r>
              <a:rPr kumimoji="1" lang="en-US" altLang="zh-CN" sz="2100" b="1" dirty="0">
                <a:latin typeface="宋体" panose="02010600030101010101" pitchFamily="2" charset="-122"/>
              </a:rPr>
              <a:t> </a:t>
            </a:r>
          </a:p>
          <a:p>
            <a:pPr algn="just">
              <a:lnSpc>
                <a:spcPct val="90000"/>
              </a:lnSpc>
              <a:spcBef>
                <a:spcPct val="20000"/>
              </a:spcBef>
            </a:pPr>
            <a:r>
              <a:rPr kumimoji="1" lang="en-US" altLang="zh-CN" b="1" dirty="0">
                <a:latin typeface="宋体" panose="02010600030101010101" pitchFamily="2" charset="-122"/>
              </a:rPr>
              <a:t>     </a:t>
            </a:r>
            <a:r>
              <a:rPr kumimoji="1" lang="zh-CN" altLang="en-US" b="1" dirty="0">
                <a:latin typeface="宋体" panose="02010600030101010101" pitchFamily="2" charset="-122"/>
              </a:rPr>
              <a:t>会话层完成的主要功能如下：</a:t>
            </a:r>
          </a:p>
          <a:p>
            <a:pPr>
              <a:lnSpc>
                <a:spcPct val="90000"/>
              </a:lnSpc>
              <a:spcBef>
                <a:spcPct val="50000"/>
              </a:spcBef>
            </a:pPr>
            <a:r>
              <a:rPr kumimoji="1" lang="zh-CN" altLang="en-US" b="1" dirty="0">
                <a:latin typeface="宋体" panose="02010600030101010101" pitchFamily="2" charset="-122"/>
              </a:rPr>
              <a:t>     ① 允许用户在设备之间建立、维持和终止会话</a:t>
            </a:r>
          </a:p>
          <a:p>
            <a:pPr>
              <a:lnSpc>
                <a:spcPct val="90000"/>
              </a:lnSpc>
              <a:spcBef>
                <a:spcPct val="50000"/>
              </a:spcBef>
            </a:pPr>
            <a:r>
              <a:rPr kumimoji="1" lang="zh-CN" altLang="en-US" b="1" dirty="0">
                <a:latin typeface="宋体" panose="02010600030101010101" pitchFamily="2" charset="-122"/>
              </a:rPr>
              <a:t>     ② 管理会话</a:t>
            </a:r>
          </a:p>
          <a:p>
            <a:pPr>
              <a:lnSpc>
                <a:spcPct val="90000"/>
              </a:lnSpc>
              <a:spcBef>
                <a:spcPct val="50000"/>
              </a:spcBef>
            </a:pPr>
            <a:r>
              <a:rPr kumimoji="1" lang="zh-CN" altLang="en-US" b="1" dirty="0">
                <a:latin typeface="宋体" panose="02010600030101010101" pitchFamily="2" charset="-122"/>
              </a:rPr>
              <a:t>     ③ 使用远程地址建立连接</a:t>
            </a:r>
          </a:p>
          <a:p>
            <a:pPr>
              <a:lnSpc>
                <a:spcPct val="90000"/>
              </a:lnSpc>
              <a:spcBef>
                <a:spcPct val="50000"/>
              </a:spcBef>
            </a:pPr>
            <a:r>
              <a:rPr lang="zh-CN" altLang="en-US" sz="2100" b="1" dirty="0">
                <a:solidFill>
                  <a:srgbClr val="FF0000"/>
                </a:solidFill>
                <a:latin typeface="宋体" panose="02010600030101010101" pitchFamily="2" charset="-122"/>
              </a:rPr>
              <a:t>  </a:t>
            </a:r>
            <a:endParaRPr kumimoji="1" lang="zh-CN" altLang="en-US" b="1" dirty="0">
              <a:latin typeface="宋体" panose="02010600030101010101" pitchFamily="2" charset="-122"/>
            </a:endParaRPr>
          </a:p>
        </p:txBody>
      </p:sp>
      <p:sp>
        <p:nvSpPr>
          <p:cNvPr id="242693"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Tree>
    <p:extLst>
      <p:ext uri="{BB962C8B-B14F-4D97-AF65-F5344CB8AC3E}">
        <p14:creationId xmlns:p14="http://schemas.microsoft.com/office/powerpoint/2010/main" val="918311835"/>
      </p:ext>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Rectangle 4"/>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
        <p:nvSpPr>
          <p:cNvPr id="243715" name="Rectangle 3"/>
          <p:cNvSpPr>
            <a:spLocks noGrp="1" noChangeArrowheads="1"/>
          </p:cNvSpPr>
          <p:nvPr>
            <p:ph idx="1"/>
          </p:nvPr>
        </p:nvSpPr>
        <p:spPr/>
        <p:txBody>
          <a:bodyPr/>
          <a:lstStyle/>
          <a:p>
            <a:pPr>
              <a:lnSpc>
                <a:spcPct val="90000"/>
              </a:lnSpc>
              <a:spcBef>
                <a:spcPct val="50000"/>
              </a:spcBef>
              <a:buClrTx/>
              <a:buSzTx/>
              <a:buFontTx/>
              <a:buNone/>
            </a:pPr>
            <a:r>
              <a:rPr lang="en-US" altLang="zh-CN" sz="2100" b="1">
                <a:solidFill>
                  <a:srgbClr val="FF0000"/>
                </a:solidFill>
                <a:latin typeface="宋体" panose="02010600030101010101" pitchFamily="2" charset="-122"/>
              </a:rPr>
              <a:t>6) </a:t>
            </a:r>
            <a:r>
              <a:rPr lang="zh-CN" altLang="en-US" sz="2100" b="1">
                <a:solidFill>
                  <a:srgbClr val="FF0000"/>
                </a:solidFill>
                <a:latin typeface="宋体" panose="02010600030101010101" pitchFamily="2" charset="-122"/>
              </a:rPr>
              <a:t>表示层 </a:t>
            </a:r>
            <a:r>
              <a:rPr lang="en-US" altLang="zh-CN" sz="2100" b="1">
                <a:solidFill>
                  <a:srgbClr val="FF0000"/>
                </a:solidFill>
                <a:latin typeface="宋体" panose="02010600030101010101" pitchFamily="2" charset="-122"/>
              </a:rPr>
              <a:t>(Presentation Layer)</a:t>
            </a:r>
            <a:r>
              <a:rPr kumimoji="1" lang="en-US" altLang="zh-CN" sz="2100" b="1">
                <a:latin typeface="宋体" panose="02010600030101010101" pitchFamily="2" charset="-122"/>
              </a:rPr>
              <a:t> </a:t>
            </a:r>
          </a:p>
          <a:p>
            <a:pPr>
              <a:lnSpc>
                <a:spcPct val="90000"/>
              </a:lnSpc>
              <a:spcBef>
                <a:spcPct val="50000"/>
              </a:spcBef>
              <a:buClrTx/>
              <a:buSzTx/>
              <a:buFontTx/>
              <a:buNone/>
            </a:pPr>
            <a:r>
              <a:rPr kumimoji="1" lang="en-US" altLang="zh-CN" sz="1800" b="1">
                <a:latin typeface="宋体" panose="02010600030101010101" pitchFamily="2" charset="-122"/>
              </a:rPr>
              <a:t>    </a:t>
            </a:r>
            <a:r>
              <a:rPr kumimoji="1" lang="zh-CN" altLang="en-US" sz="1800" b="1">
                <a:latin typeface="宋体" panose="02010600030101010101" pitchFamily="2" charset="-122"/>
              </a:rPr>
              <a:t>表示层完成的主要功能有：</a:t>
            </a:r>
          </a:p>
          <a:p>
            <a:pPr>
              <a:lnSpc>
                <a:spcPct val="90000"/>
              </a:lnSpc>
              <a:spcBef>
                <a:spcPct val="50000"/>
              </a:spcBef>
              <a:buClrTx/>
              <a:buSzTx/>
              <a:buFontTx/>
              <a:buNone/>
            </a:pPr>
            <a:r>
              <a:rPr kumimoji="1" lang="zh-CN" altLang="en-US" sz="1800" b="1">
                <a:latin typeface="宋体" panose="02010600030101010101" pitchFamily="2" charset="-122"/>
              </a:rPr>
              <a:t>    ① 对数据编码格式进行转换。</a:t>
            </a:r>
          </a:p>
          <a:p>
            <a:pPr>
              <a:lnSpc>
                <a:spcPct val="90000"/>
              </a:lnSpc>
              <a:spcBef>
                <a:spcPct val="50000"/>
              </a:spcBef>
              <a:buClrTx/>
              <a:buSzTx/>
              <a:buFontTx/>
              <a:buNone/>
            </a:pPr>
            <a:r>
              <a:rPr kumimoji="1" lang="zh-CN" altLang="en-US" sz="1800" b="1">
                <a:latin typeface="宋体" panose="02010600030101010101" pitchFamily="2" charset="-122"/>
              </a:rPr>
              <a:t>    ② 数据压缩与恢复。</a:t>
            </a:r>
          </a:p>
          <a:p>
            <a:pPr>
              <a:lnSpc>
                <a:spcPct val="90000"/>
              </a:lnSpc>
              <a:spcBef>
                <a:spcPct val="50000"/>
              </a:spcBef>
              <a:buClrTx/>
              <a:buSzTx/>
              <a:buFontTx/>
              <a:buNone/>
            </a:pPr>
            <a:r>
              <a:rPr kumimoji="1" lang="zh-CN" altLang="en-US" sz="1800" b="1">
                <a:latin typeface="宋体" panose="02010600030101010101" pitchFamily="2" charset="-122"/>
              </a:rPr>
              <a:t>    ③ 建立数据交换格式。</a:t>
            </a:r>
          </a:p>
          <a:p>
            <a:pPr>
              <a:lnSpc>
                <a:spcPct val="90000"/>
              </a:lnSpc>
              <a:spcBef>
                <a:spcPct val="50000"/>
              </a:spcBef>
              <a:buClrTx/>
              <a:buSzTx/>
              <a:buFontTx/>
              <a:buNone/>
            </a:pPr>
            <a:r>
              <a:rPr kumimoji="1" lang="zh-CN" altLang="en-US" sz="1800" b="1">
                <a:latin typeface="宋体" panose="02010600030101010101" pitchFamily="2" charset="-122"/>
              </a:rPr>
              <a:t>    ④ 数据的安全与保密。</a:t>
            </a:r>
          </a:p>
          <a:p>
            <a:pPr>
              <a:lnSpc>
                <a:spcPct val="90000"/>
              </a:lnSpc>
              <a:spcBef>
                <a:spcPct val="50000"/>
              </a:spcBef>
              <a:buClrTx/>
              <a:buSzTx/>
              <a:buFontTx/>
              <a:buNone/>
            </a:pPr>
            <a:r>
              <a:rPr kumimoji="1" lang="zh-CN" altLang="en-US" sz="1800" b="1">
                <a:latin typeface="宋体" panose="02010600030101010101" pitchFamily="2" charset="-122"/>
              </a:rPr>
              <a:t>    ⑤ 其他特殊服务。 </a:t>
            </a:r>
          </a:p>
          <a:p>
            <a:pPr>
              <a:buFont typeface="Wingdings" panose="05000000000000000000" pitchFamily="2" charset="2"/>
              <a:buNone/>
            </a:pPr>
            <a:endParaRPr lang="en-US" altLang="zh-CN"/>
          </a:p>
        </p:txBody>
      </p:sp>
    </p:spTree>
    <p:extLst>
      <p:ext uri="{BB962C8B-B14F-4D97-AF65-F5344CB8AC3E}">
        <p14:creationId xmlns:p14="http://schemas.microsoft.com/office/powerpoint/2010/main" val="1878712701"/>
      </p:ext>
    </p:extLst>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1" name="Rectangle 5"/>
          <p:cNvSpPr>
            <a:spLocks noGrp="1" noChangeArrowheads="1"/>
          </p:cNvSpPr>
          <p:nvPr>
            <p:ph type="title"/>
          </p:nvPr>
        </p:nvSpPr>
        <p:spPr>
          <a:xfrm>
            <a:off x="412996" y="6465"/>
            <a:ext cx="8182974" cy="553998"/>
          </a:xfrm>
          <a:noFill/>
          <a:ln/>
        </p:spPr>
        <p:txBody>
          <a:bodyPr/>
          <a:lstStyle/>
          <a:p>
            <a:r>
              <a:rPr lang="en-US" altLang="zh-CN" sz="3000" dirty="0"/>
              <a:t>OSI</a:t>
            </a:r>
            <a:r>
              <a:rPr lang="zh-CN" altLang="en-US" sz="3000" dirty="0"/>
              <a:t>参考模型</a:t>
            </a:r>
            <a:endParaRPr lang="en-US" altLang="zh-CN" sz="3000" dirty="0"/>
          </a:p>
        </p:txBody>
      </p:sp>
      <p:sp>
        <p:nvSpPr>
          <p:cNvPr id="244740" name="Rectangle 4"/>
          <p:cNvSpPr>
            <a:spLocks noGrp="1" noChangeArrowheads="1"/>
          </p:cNvSpPr>
          <p:nvPr>
            <p:ph idx="1"/>
          </p:nvPr>
        </p:nvSpPr>
        <p:spPr>
          <a:noFill/>
          <a:ln/>
        </p:spPr>
        <p:txBody>
          <a:bodyPr/>
          <a:lstStyle/>
          <a:p>
            <a:pPr algn="just">
              <a:buFont typeface="Wingdings" panose="05000000000000000000" pitchFamily="2" charset="2"/>
              <a:buNone/>
            </a:pPr>
            <a:r>
              <a:rPr lang="en-US" altLang="zh-CN" sz="2100" b="1" dirty="0">
                <a:solidFill>
                  <a:srgbClr val="FF0000"/>
                </a:solidFill>
              </a:rPr>
              <a:t>7)  </a:t>
            </a:r>
            <a:r>
              <a:rPr lang="zh-CN" altLang="en-US" sz="2100" b="1" dirty="0">
                <a:solidFill>
                  <a:srgbClr val="FF0000"/>
                </a:solidFill>
              </a:rPr>
              <a:t>应用层 </a:t>
            </a:r>
            <a:r>
              <a:rPr lang="en-US" altLang="zh-CN" sz="2100" b="1" dirty="0">
                <a:solidFill>
                  <a:srgbClr val="FF0000"/>
                </a:solidFill>
              </a:rPr>
              <a:t>(Application Layer)</a:t>
            </a:r>
          </a:p>
          <a:p>
            <a:pPr algn="just">
              <a:buFont typeface="Wingdings" panose="05000000000000000000" pitchFamily="2" charset="2"/>
              <a:buNone/>
            </a:pPr>
            <a:r>
              <a:rPr lang="en-US" altLang="zh-CN" sz="1500" dirty="0">
                <a:solidFill>
                  <a:srgbClr val="FF0000"/>
                </a:solidFill>
              </a:rPr>
              <a:t>      </a:t>
            </a:r>
            <a:r>
              <a:rPr lang="zh-CN" altLang="en-US" sz="2100" dirty="0"/>
              <a:t>应用层完成的主要功能如下：</a:t>
            </a:r>
          </a:p>
          <a:p>
            <a:pPr algn="just">
              <a:buFont typeface="Wingdings" panose="05000000000000000000" pitchFamily="2" charset="2"/>
              <a:buNone/>
            </a:pPr>
            <a:r>
              <a:rPr lang="zh-CN" altLang="en-US" sz="2100" dirty="0"/>
              <a:t>    ① 作为用户应用程序与网络间的接口</a:t>
            </a:r>
          </a:p>
          <a:p>
            <a:pPr>
              <a:buFont typeface="Wingdings" panose="05000000000000000000" pitchFamily="2" charset="2"/>
              <a:buNone/>
            </a:pPr>
            <a:r>
              <a:rPr lang="zh-CN" altLang="en-US" sz="2100" dirty="0"/>
              <a:t>    ② 使用户的应用程序能够与网络进行交互式联系</a:t>
            </a:r>
          </a:p>
          <a:p>
            <a:endParaRPr lang="en-US" altLang="zh-CN" dirty="0"/>
          </a:p>
        </p:txBody>
      </p:sp>
    </p:spTree>
    <p:extLst>
      <p:ext uri="{BB962C8B-B14F-4D97-AF65-F5344CB8AC3E}">
        <p14:creationId xmlns:p14="http://schemas.microsoft.com/office/powerpoint/2010/main" val="4115338863"/>
      </p:ext>
    </p:extLst>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TCP/IP</a:t>
            </a:r>
            <a:r>
              <a:rPr lang="zh-CN" altLang="en-US" dirty="0" smtClean="0"/>
              <a:t>协议体系结构与</a:t>
            </a:r>
            <a:r>
              <a:rPr lang="en-US" altLang="zh-CN" dirty="0" smtClean="0"/>
              <a:t>OSI</a:t>
            </a:r>
            <a:r>
              <a:rPr lang="zh-CN" altLang="en-US" dirty="0" smtClean="0"/>
              <a:t>对比</a:t>
            </a:r>
            <a:endParaRPr lang="zh-CN" altLang="en-US" dirty="0"/>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516233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605793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grpSp>
        <p:nvGrpSpPr>
          <p:cNvPr id="53" name="组合 52"/>
          <p:cNvGrpSpPr/>
          <p:nvPr/>
        </p:nvGrpSpPr>
        <p:grpSpPr>
          <a:xfrm>
            <a:off x="530846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sp>
        <p:nvSpPr>
          <p:cNvPr id="2" name="左大括号 1"/>
          <p:cNvSpPr/>
          <p:nvPr/>
        </p:nvSpPr>
        <p:spPr>
          <a:xfrm>
            <a:off x="1085083" y="1716174"/>
            <a:ext cx="294541" cy="2188328"/>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5" name="文本框 4"/>
          <p:cNvSpPr txBox="1"/>
          <p:nvPr/>
        </p:nvSpPr>
        <p:spPr>
          <a:xfrm>
            <a:off x="561977" y="2397825"/>
            <a:ext cx="461665" cy="784830"/>
          </a:xfrm>
          <a:prstGeom prst="rect">
            <a:avLst/>
          </a:prstGeom>
          <a:noFill/>
        </p:spPr>
        <p:txBody>
          <a:bodyPr vert="eaVert" wrap="none" rtlCol="0">
            <a:spAutoFit/>
          </a:bodyPr>
          <a:lstStyle/>
          <a:p>
            <a:r>
              <a:rPr lang="zh-CN" altLang="en-US" dirty="0" smtClean="0">
                <a:solidFill>
                  <a:srgbClr val="FF0000"/>
                </a:solidFill>
              </a:rPr>
              <a:t>协议栈</a:t>
            </a:r>
            <a:endParaRPr lang="zh-CN" altLang="en-US" dirty="0">
              <a:solidFill>
                <a:srgbClr val="FF0000"/>
              </a:solidFill>
            </a:endParaRPr>
          </a:p>
        </p:txBody>
      </p:sp>
      <p:sp>
        <p:nvSpPr>
          <p:cNvPr id="49" name="右大括号 48"/>
          <p:cNvSpPr/>
          <p:nvPr/>
        </p:nvSpPr>
        <p:spPr>
          <a:xfrm>
            <a:off x="2898777" y="1683083"/>
            <a:ext cx="248283" cy="8151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5" name="直接箭头连接符 54"/>
          <p:cNvCxnSpPr/>
          <p:nvPr/>
        </p:nvCxnSpPr>
        <p:spPr>
          <a:xfrm flipV="1">
            <a:off x="3208020" y="2041607"/>
            <a:ext cx="2107830" cy="37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右大括号 55"/>
          <p:cNvSpPr/>
          <p:nvPr/>
        </p:nvSpPr>
        <p:spPr>
          <a:xfrm>
            <a:off x="2898777" y="3266573"/>
            <a:ext cx="309243" cy="4900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箭头连接符 58"/>
          <p:cNvCxnSpPr>
            <a:stCxn id="56" idx="1"/>
          </p:cNvCxnSpPr>
          <p:nvPr/>
        </p:nvCxnSpPr>
        <p:spPr>
          <a:xfrm>
            <a:off x="3208020" y="3511617"/>
            <a:ext cx="2145395" cy="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84195" y="3324982"/>
            <a:ext cx="1703189" cy="6133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FD0E5403-D03A-5143-89B3-D3F4CE4A38C4}"/>
              </a:ext>
            </a:extLst>
          </p:cNvPr>
          <p:cNvSpPr/>
          <p:nvPr/>
        </p:nvSpPr>
        <p:spPr>
          <a:xfrm>
            <a:off x="5250181" y="4369873"/>
            <a:ext cx="2991788" cy="738664"/>
          </a:xfrm>
          <a:prstGeom prst="rect">
            <a:avLst/>
          </a:prstGeom>
          <a:ln>
            <a:noFill/>
          </a:ln>
        </p:spPr>
        <p:txBody>
          <a:bodyPr wrap="square">
            <a:spAutoFit/>
          </a:bodyPr>
          <a:lstStyle/>
          <a:p>
            <a:pPr marL="285750" indent="-285750">
              <a:buFont typeface="Arial" panose="020B0604020202020204" pitchFamily="34" charset="0"/>
              <a:buChar char="•"/>
            </a:pP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sz="1400" dirty="0">
                <a:latin typeface="Microsoft YaHei" panose="020B0503020204020204" pitchFamily="34" charset="-122"/>
                <a:ea typeface="Microsoft YaHei" panose="020B0503020204020204" pitchFamily="34" charset="-122"/>
              </a:rPr>
              <a:t> </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238550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OSI</a:t>
            </a:r>
            <a:r>
              <a:rPr kumimoji="1" lang="zh-CN" altLang="en-US" dirty="0"/>
              <a:t>模型与</a:t>
            </a:r>
            <a:r>
              <a:rPr kumimoji="1" lang="en-US" altLang="zh-CN" dirty="0"/>
              <a:t>TCP/IP</a:t>
            </a:r>
            <a:r>
              <a:rPr kumimoji="1" lang="zh-CN" altLang="en-US" dirty="0"/>
              <a:t>模型比较</a:t>
            </a:r>
          </a:p>
        </p:txBody>
      </p:sp>
      <p:sp>
        <p:nvSpPr>
          <p:cNvPr id="3" name="内容占位符 2"/>
          <p:cNvSpPr>
            <a:spLocks noGrp="1"/>
          </p:cNvSpPr>
          <p:nvPr>
            <p:ph idx="1"/>
          </p:nvPr>
        </p:nvSpPr>
        <p:spPr>
          <a:xfrm>
            <a:off x="103913" y="1525350"/>
            <a:ext cx="3877575" cy="3280013"/>
          </a:xfrm>
          <a:ln w="6350" cmpd="sng">
            <a:noFill/>
            <a:prstDash val="solid"/>
          </a:ln>
        </p:spPr>
        <p:txBody>
          <a:bodyPr>
            <a:noAutofit/>
          </a:bodyPr>
          <a:lstStyle/>
          <a:p>
            <a:pPr>
              <a:spcBef>
                <a:spcPts val="300"/>
              </a:spcBef>
            </a:pPr>
            <a:r>
              <a:rPr lang="zh-CN" altLang="en-US" sz="1500" dirty="0">
                <a:solidFill>
                  <a:srgbClr val="C00000"/>
                </a:solidFill>
              </a:rPr>
              <a:t>从未真正被实现</a:t>
            </a:r>
            <a:endParaRPr lang="zh-CN" altLang="en-US" sz="1500" dirty="0"/>
          </a:p>
          <a:p>
            <a:pPr lvl="1">
              <a:spcBef>
                <a:spcPts val="300"/>
              </a:spcBef>
            </a:pPr>
            <a:r>
              <a:rPr lang="en-US" altLang="zh-CN" sz="1500" dirty="0"/>
              <a:t>TCP/IP</a:t>
            </a:r>
            <a:r>
              <a:rPr lang="zh-CN" altLang="en-US" sz="1500" dirty="0"/>
              <a:t>已成为事实标准，</a:t>
            </a:r>
            <a:r>
              <a:rPr lang="en-US" altLang="zh-CN" sz="1500" dirty="0"/>
              <a:t>OSI</a:t>
            </a:r>
            <a:r>
              <a:rPr lang="zh-CN" altLang="en-US" sz="1500" dirty="0"/>
              <a:t>缺少厂家支持</a:t>
            </a:r>
          </a:p>
          <a:p>
            <a:pPr>
              <a:spcBef>
                <a:spcPts val="300"/>
              </a:spcBef>
            </a:pPr>
            <a:r>
              <a:rPr lang="zh-CN" altLang="en-US" sz="1500" dirty="0">
                <a:solidFill>
                  <a:srgbClr val="C00000"/>
                </a:solidFill>
              </a:rPr>
              <a:t>技术实现糟糕</a:t>
            </a:r>
            <a:endParaRPr lang="zh-CN" altLang="en-US" sz="1500" dirty="0"/>
          </a:p>
          <a:p>
            <a:pPr lvl="1">
              <a:spcBef>
                <a:spcPts val="300"/>
              </a:spcBef>
            </a:pPr>
            <a:r>
              <a:rPr lang="en-US" altLang="zh-CN" sz="1500" dirty="0"/>
              <a:t>OSI</a:t>
            </a:r>
            <a:r>
              <a:rPr lang="zh-CN" altLang="en-US" sz="1500" dirty="0"/>
              <a:t>分层欠缺技术考虑：会话层、表示层很少内容；数据链路层、网络层内容繁杂。模型和协议过于复杂</a:t>
            </a:r>
          </a:p>
          <a:p>
            <a:pPr lvl="1">
              <a:spcBef>
                <a:spcPts val="300"/>
              </a:spcBef>
            </a:pPr>
            <a:r>
              <a:rPr lang="zh-CN" altLang="en-US" sz="1500" dirty="0"/>
              <a:t>分层间功能重复：差错控制、流量控制等在不同层反复出现</a:t>
            </a:r>
          </a:p>
          <a:p>
            <a:pPr>
              <a:spcBef>
                <a:spcPts val="300"/>
              </a:spcBef>
            </a:pPr>
            <a:r>
              <a:rPr lang="zh-CN" altLang="en-US" sz="1500" dirty="0">
                <a:solidFill>
                  <a:srgbClr val="C00000"/>
                </a:solidFill>
              </a:rPr>
              <a:t>非技术因素</a:t>
            </a:r>
            <a:endParaRPr lang="zh-CN" altLang="en-US" sz="1500" dirty="0"/>
          </a:p>
          <a:p>
            <a:pPr lvl="1">
              <a:spcBef>
                <a:spcPts val="300"/>
              </a:spcBef>
            </a:pPr>
            <a:r>
              <a:rPr lang="en-US" altLang="zh-CN" sz="1500" dirty="0"/>
              <a:t>TCP/IP</a:t>
            </a:r>
            <a:r>
              <a:rPr lang="zh-CN" altLang="en-US" sz="1500" dirty="0"/>
              <a:t>实现为</a:t>
            </a:r>
            <a:r>
              <a:rPr lang="en-US" altLang="zh-CN" sz="1500" dirty="0"/>
              <a:t>UNIX</a:t>
            </a:r>
            <a:r>
              <a:rPr lang="zh-CN" altLang="en-US" sz="1500" dirty="0"/>
              <a:t>一部分，免费</a:t>
            </a:r>
          </a:p>
          <a:p>
            <a:pPr lvl="1">
              <a:spcBef>
                <a:spcPts val="300"/>
              </a:spcBef>
            </a:pPr>
            <a:r>
              <a:rPr lang="en-US" altLang="zh-CN" sz="1500" dirty="0"/>
              <a:t>OSI</a:t>
            </a:r>
            <a:r>
              <a:rPr lang="zh-CN" altLang="en-US" sz="1500" dirty="0"/>
              <a:t>被认为是政府和机构的强加标准</a:t>
            </a:r>
          </a:p>
        </p:txBody>
      </p:sp>
      <p:sp>
        <p:nvSpPr>
          <p:cNvPr id="5" name="灯片编号占位符 4">
            <a:extLst>
              <a:ext uri="{FF2B5EF4-FFF2-40B4-BE49-F238E27FC236}">
                <a16:creationId xmlns:a16="http://schemas.microsoft.com/office/drawing/2014/main" id="{736001B1-4190-9943-9E51-CDE73AF6A14D}"/>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156</a:t>
            </a:fld>
            <a:endParaRPr kumimoji="1" lang="zh-CN" altLang="en-US" dirty="0"/>
          </a:p>
        </p:txBody>
      </p:sp>
      <p:sp>
        <p:nvSpPr>
          <p:cNvPr id="6" name="内容占位符 2"/>
          <p:cNvSpPr>
            <a:spLocks noGrp="1"/>
          </p:cNvSpPr>
          <p:nvPr/>
        </p:nvSpPr>
        <p:spPr>
          <a:xfrm>
            <a:off x="76527" y="1180069"/>
            <a:ext cx="1932782" cy="345281"/>
          </a:xfrm>
          <a:prstGeom prst="rect">
            <a:avLst/>
          </a:prstGeom>
        </p:spPr>
        <p:txBody>
          <a:bodyPr vert="horz" lIns="68580" tIns="34290" rIns="68580" bIns="3429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685800" fontAlgn="auto">
              <a:spcBef>
                <a:spcPts val="450"/>
              </a:spcBef>
              <a:spcAft>
                <a:spcPts val="0"/>
              </a:spcAft>
              <a:buNone/>
              <a:defRPr/>
            </a:pPr>
            <a:r>
              <a:rPr kumimoji="1" lang="en-US" altLang="zh-CN" sz="1800" dirty="0">
                <a:solidFill>
                  <a:prstClr val="black"/>
                </a:solidFill>
              </a:rPr>
              <a:t>OSI</a:t>
            </a:r>
            <a:r>
              <a:rPr kumimoji="1" lang="zh-CN" altLang="en-US" sz="1800" dirty="0">
                <a:solidFill>
                  <a:prstClr val="black"/>
                </a:solidFill>
              </a:rPr>
              <a:t>模型的不足</a:t>
            </a:r>
          </a:p>
        </p:txBody>
      </p:sp>
      <p:sp>
        <p:nvSpPr>
          <p:cNvPr id="7" name="内容占位符 2"/>
          <p:cNvSpPr>
            <a:spLocks noGrp="1"/>
          </p:cNvSpPr>
          <p:nvPr/>
        </p:nvSpPr>
        <p:spPr>
          <a:xfrm>
            <a:off x="4451748" y="1806490"/>
            <a:ext cx="4105274" cy="2894171"/>
          </a:xfrm>
          <a:prstGeom prst="rect">
            <a:avLst/>
          </a:prstGeom>
          <a:ln w="6350" cmpd="sng">
            <a:noFill/>
            <a:prstDash val="solid"/>
          </a:ln>
        </p:spPr>
        <p:txBody>
          <a:bodyPr vert="horz" lIns="68580" tIns="34290" rIns="68580" bIns="3429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171450" indent="-171450" defTabSz="685800" fontAlgn="auto">
              <a:spcBef>
                <a:spcPts val="450"/>
              </a:spcBef>
              <a:spcAft>
                <a:spcPts val="0"/>
              </a:spcAft>
              <a:defRPr/>
            </a:pPr>
            <a:r>
              <a:rPr kumimoji="1" lang="zh-CN" altLang="en-US" sz="1500" dirty="0">
                <a:solidFill>
                  <a:srgbClr val="C00000"/>
                </a:solidFill>
              </a:rPr>
              <a:t>核心概念未能体现</a:t>
            </a:r>
            <a:endParaRPr kumimoji="1" lang="zh-CN" altLang="en-US" sz="1500" dirty="0">
              <a:solidFill>
                <a:prstClr val="black"/>
              </a:solidFill>
            </a:endParaRPr>
          </a:p>
          <a:p>
            <a:pPr marL="514350" lvl="1" indent="-171450" defTabSz="685800" fontAlgn="auto">
              <a:spcBef>
                <a:spcPts val="450"/>
              </a:spcBef>
              <a:spcAft>
                <a:spcPts val="0"/>
              </a:spcAft>
              <a:defRPr/>
            </a:pPr>
            <a:r>
              <a:rPr kumimoji="1" lang="zh-CN" altLang="en-US" sz="1500" dirty="0">
                <a:solidFill>
                  <a:prstClr val="black"/>
                </a:solidFill>
              </a:rPr>
              <a:t>未明确区分服务、接口和协议等核心概念</a:t>
            </a:r>
          </a:p>
          <a:p>
            <a:pPr marL="171450" indent="-171450" defTabSz="685800" fontAlgn="auto">
              <a:spcBef>
                <a:spcPts val="450"/>
              </a:spcBef>
              <a:spcAft>
                <a:spcPts val="0"/>
              </a:spcAft>
              <a:defRPr/>
            </a:pPr>
            <a:r>
              <a:rPr kumimoji="1" lang="zh-CN" altLang="en-US" sz="1500" dirty="0">
                <a:solidFill>
                  <a:srgbClr val="C00000"/>
                </a:solidFill>
              </a:rPr>
              <a:t>不具备通用性</a:t>
            </a:r>
            <a:endParaRPr kumimoji="1" lang="zh-CN" altLang="en-US" sz="1500" dirty="0">
              <a:solidFill>
                <a:prstClr val="black"/>
              </a:solidFill>
            </a:endParaRPr>
          </a:p>
          <a:p>
            <a:pPr marL="514350" lvl="1" indent="-171450" defTabSz="685800" fontAlgn="auto">
              <a:spcBef>
                <a:spcPts val="450"/>
              </a:spcBef>
              <a:spcAft>
                <a:spcPts val="0"/>
              </a:spcAft>
              <a:defRPr/>
            </a:pPr>
            <a:r>
              <a:rPr kumimoji="1" lang="zh-CN" altLang="en-US" sz="1500" dirty="0">
                <a:solidFill>
                  <a:prstClr val="black"/>
                </a:solidFill>
              </a:rPr>
              <a:t>不适于描述</a:t>
            </a:r>
            <a:r>
              <a:rPr kumimoji="1" lang="en-US" altLang="zh-CN" sz="1500" dirty="0">
                <a:solidFill>
                  <a:prstClr val="black"/>
                </a:solidFill>
              </a:rPr>
              <a:t>TCP/IP</a:t>
            </a:r>
            <a:r>
              <a:rPr kumimoji="1" lang="zh-CN" altLang="en-US" sz="1500" dirty="0">
                <a:solidFill>
                  <a:prstClr val="black"/>
                </a:solidFill>
              </a:rPr>
              <a:t>之外的其它协议栈</a:t>
            </a:r>
          </a:p>
          <a:p>
            <a:pPr marL="171450" indent="-171450" defTabSz="685800" fontAlgn="auto">
              <a:spcBef>
                <a:spcPts val="450"/>
              </a:spcBef>
              <a:spcAft>
                <a:spcPts val="0"/>
              </a:spcAft>
              <a:defRPr/>
            </a:pPr>
            <a:r>
              <a:rPr kumimoji="1" lang="zh-CN" altLang="en-US" sz="1500" dirty="0">
                <a:solidFill>
                  <a:srgbClr val="C00000"/>
                </a:solidFill>
              </a:rPr>
              <a:t>混用接口与分层的设计</a:t>
            </a:r>
            <a:endParaRPr kumimoji="1" lang="zh-CN" altLang="en-US" sz="1500" dirty="0">
              <a:solidFill>
                <a:prstClr val="black"/>
              </a:solidFill>
            </a:endParaRPr>
          </a:p>
          <a:p>
            <a:pPr marL="514350" lvl="1" indent="-171450" defTabSz="685800" fontAlgn="auto">
              <a:spcBef>
                <a:spcPts val="450"/>
              </a:spcBef>
              <a:spcAft>
                <a:spcPts val="0"/>
              </a:spcAft>
              <a:defRPr/>
            </a:pPr>
            <a:r>
              <a:rPr kumimoji="1" lang="zh-CN" altLang="en-US" sz="1500" dirty="0">
                <a:solidFill>
                  <a:prstClr val="black"/>
                </a:solidFill>
              </a:rPr>
              <a:t>链路层和物理层一起被定义为网络接口层，而非真正意思上的分层</a:t>
            </a:r>
          </a:p>
          <a:p>
            <a:pPr marL="171450" indent="-171450" defTabSz="685800" fontAlgn="auto">
              <a:spcBef>
                <a:spcPts val="450"/>
              </a:spcBef>
              <a:spcAft>
                <a:spcPts val="0"/>
              </a:spcAft>
              <a:defRPr/>
            </a:pPr>
            <a:r>
              <a:rPr kumimoji="1" lang="zh-CN" altLang="en-US" sz="1500" dirty="0">
                <a:solidFill>
                  <a:srgbClr val="C00000"/>
                </a:solidFill>
              </a:rPr>
              <a:t>模型欠缺完整性</a:t>
            </a:r>
            <a:endParaRPr kumimoji="1" lang="zh-CN" altLang="en-US" sz="1500" dirty="0">
              <a:solidFill>
                <a:prstClr val="black"/>
              </a:solidFill>
            </a:endParaRPr>
          </a:p>
          <a:p>
            <a:pPr marL="514350" lvl="1" indent="-171450" defTabSz="685800" fontAlgn="auto">
              <a:spcBef>
                <a:spcPts val="450"/>
              </a:spcBef>
              <a:spcAft>
                <a:spcPts val="0"/>
              </a:spcAft>
              <a:defRPr/>
            </a:pPr>
            <a:r>
              <a:rPr kumimoji="1" lang="zh-CN" altLang="en-US" sz="1500" dirty="0">
                <a:solidFill>
                  <a:prstClr val="black"/>
                </a:solidFill>
              </a:rPr>
              <a:t>未包含物理层与数据链路层</a:t>
            </a:r>
          </a:p>
          <a:p>
            <a:pPr marL="514350" lvl="1" indent="-171450" defTabSz="685800" fontAlgn="auto">
              <a:spcBef>
                <a:spcPts val="450"/>
              </a:spcBef>
              <a:spcAft>
                <a:spcPts val="0"/>
              </a:spcAft>
              <a:defRPr/>
            </a:pPr>
            <a:r>
              <a:rPr kumimoji="1" lang="zh-CN" altLang="en-US" sz="1500" dirty="0">
                <a:solidFill>
                  <a:prstClr val="black"/>
                </a:solidFill>
              </a:rPr>
              <a:t>物理层与数据链路层是至关重要的部分</a:t>
            </a:r>
          </a:p>
        </p:txBody>
      </p:sp>
      <p:sp>
        <p:nvSpPr>
          <p:cNvPr id="9" name="内容占位符 2"/>
          <p:cNvSpPr>
            <a:spLocks noGrp="1"/>
          </p:cNvSpPr>
          <p:nvPr/>
        </p:nvSpPr>
        <p:spPr>
          <a:xfrm>
            <a:off x="4451748" y="1352709"/>
            <a:ext cx="2296954" cy="345281"/>
          </a:xfrm>
          <a:prstGeom prst="rect">
            <a:avLst/>
          </a:prstGeom>
        </p:spPr>
        <p:txBody>
          <a:bodyPr vert="horz" lIns="68580" tIns="34290" rIns="68580" bIns="3429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685800" fontAlgn="auto">
              <a:spcBef>
                <a:spcPts val="450"/>
              </a:spcBef>
              <a:spcAft>
                <a:spcPts val="0"/>
              </a:spcAft>
              <a:buNone/>
              <a:defRPr/>
            </a:pPr>
            <a:r>
              <a:rPr kumimoji="1" lang="en-US" altLang="zh-CN" sz="1800" dirty="0">
                <a:solidFill>
                  <a:prstClr val="black"/>
                </a:solidFill>
              </a:rPr>
              <a:t>TCP/IP</a:t>
            </a:r>
            <a:r>
              <a:rPr kumimoji="1" lang="zh-CN" altLang="en-US" sz="1800" dirty="0">
                <a:solidFill>
                  <a:prstClr val="black"/>
                </a:solidFill>
              </a:rPr>
              <a:t>模型的不足</a:t>
            </a:r>
          </a:p>
        </p:txBody>
      </p:sp>
      <p:sp>
        <p:nvSpPr>
          <p:cNvPr id="10" name="文本框 9">
            <a:extLst>
              <a:ext uri="{FF2B5EF4-FFF2-40B4-BE49-F238E27FC236}">
                <a16:creationId xmlns:a16="http://schemas.microsoft.com/office/drawing/2014/main" id="{4DD61ACE-C562-9449-9C0B-1CDF0A629F5A}"/>
              </a:ext>
            </a:extLst>
          </p:cNvPr>
          <p:cNvSpPr txBox="1"/>
          <p:nvPr/>
        </p:nvSpPr>
        <p:spPr>
          <a:xfrm>
            <a:off x="76527" y="4869656"/>
            <a:ext cx="1869431"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参考模型</a:t>
            </a:r>
          </a:p>
        </p:txBody>
      </p:sp>
      <p:sp>
        <p:nvSpPr>
          <p:cNvPr id="11" name="矩形 10">
            <a:extLst>
              <a:ext uri="{FF2B5EF4-FFF2-40B4-BE49-F238E27FC236}">
                <a16:creationId xmlns:a16="http://schemas.microsoft.com/office/drawing/2014/main" id="{494D3E04-2057-094E-9683-C53934258D3D}"/>
              </a:ext>
            </a:extLst>
          </p:cNvPr>
          <p:cNvSpPr/>
          <p:nvPr/>
        </p:nvSpPr>
        <p:spPr>
          <a:xfrm>
            <a:off x="1647571" y="692958"/>
            <a:ext cx="4856814" cy="369332"/>
          </a:xfrm>
          <a:prstGeom prst="rect">
            <a:avLst/>
          </a:prstGeom>
          <a:ln>
            <a:noFill/>
          </a:ln>
        </p:spPr>
        <p:txBody>
          <a:bodyPr wrap="square">
            <a:spAutoFit/>
          </a:bodyPr>
          <a:lstStyle/>
          <a:p>
            <a:r>
              <a:rPr lang="en-US" altLang="zh-CN" dirty="0">
                <a:solidFill>
                  <a:srgbClr val="C00000"/>
                </a:solidFill>
                <a:latin typeface="Microsoft YaHei" panose="020B0503020204020204" pitchFamily="34" charset="-122"/>
                <a:ea typeface="Microsoft YaHei" panose="020B0503020204020204" pitchFamily="34" charset="-122"/>
              </a:rPr>
              <a:t>OSI</a:t>
            </a:r>
            <a:r>
              <a:rPr lang="zh-CN" altLang="en-US" dirty="0">
                <a:solidFill>
                  <a:srgbClr val="C00000"/>
                </a:solidFill>
                <a:latin typeface="Microsoft YaHei" panose="020B0503020204020204" pitchFamily="34" charset="-122"/>
                <a:ea typeface="Microsoft YaHei" panose="020B0503020204020204" pitchFamily="34" charset="-122"/>
              </a:rPr>
              <a:t>的失败：糟糕的时机、技术、实现、政策</a:t>
            </a:r>
          </a:p>
        </p:txBody>
      </p:sp>
    </p:spTree>
    <p:extLst>
      <p:ext uri="{BB962C8B-B14F-4D97-AF65-F5344CB8AC3E}">
        <p14:creationId xmlns:p14="http://schemas.microsoft.com/office/powerpoint/2010/main" val="1356764076"/>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4285372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421100009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7659474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5020551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7116752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2765866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6560775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324" name="VISIO" r:id="rId3" imgW="1687068" imgH="964692" progId="">
                  <p:embed/>
                </p:oleObj>
              </mc:Choice>
              <mc:Fallback>
                <p:oleObj name="VISIO" r:id="rId3" imgW="1687068" imgH="964692" progId="">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325" name="VISIO" r:id="rId5" imgW="1687068" imgH="964692" progId="">
                  <p:embed/>
                </p:oleObj>
              </mc:Choice>
              <mc:Fallback>
                <p:oleObj name="VISIO" r:id="rId5" imgW="1687068" imgH="964692"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69"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93" name="VISIO" r:id="rId3" imgW="1687068" imgH="964692" progId="">
                    <p:embed/>
                  </p:oleObj>
                </mc:Choice>
                <mc:Fallback>
                  <p:oleObj name="VISIO" r:id="rId3" imgW="1687068" imgH="964692"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a:t>
              </a:r>
              <a:r>
                <a:rPr lang="zh-CN" altLang="en-US" sz="2000" b="1" dirty="0" smtClean="0">
                  <a:solidFill>
                    <a:schemeClr val="bg1"/>
                  </a:solidFill>
                  <a:latin typeface="微软雅黑" pitchFamily="34" charset="-122"/>
                  <a:ea typeface="微软雅黑" pitchFamily="34" charset="-122"/>
                </a:rPr>
                <a:t>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t>把互联网的创新成果深度融合于经济社会各</a:t>
            </a:r>
            <a:r>
              <a:rPr lang="zh-CN" altLang="en-US" dirty="0" smtClean="0"/>
              <a:t>领域。</a:t>
            </a:r>
            <a:endParaRPr lang="en-US" altLang="zh-CN" dirty="0" smtClean="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网络</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smtClean="0">
                <a:solidFill>
                  <a:schemeClr val="bg1"/>
                </a:solidFill>
                <a:latin typeface="微软雅黑" pitchFamily="34" charset="-122"/>
                <a:ea typeface="微软雅黑" pitchFamily="34" charset="-122"/>
              </a:rPr>
              <a:t>互联网</a:t>
            </a:r>
            <a:r>
              <a:rPr lang="zh-CN" altLang="zh-CN" sz="2000" b="1" dirty="0">
                <a:solidFill>
                  <a:schemeClr val="bg1"/>
                </a:solidFill>
                <a:latin typeface="微软雅黑" pitchFamily="34" charset="-122"/>
                <a:ea typeface="微软雅黑" pitchFamily="34" charset="-122"/>
              </a:rPr>
              <a:t>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itchFamily="34" charset="-122"/>
                <a:ea typeface="微软雅黑" pitchFamily="34" charset="-122"/>
              </a:rPr>
              <a:t>1.1                     </a:t>
            </a:r>
            <a:r>
              <a:rPr lang="zh-CN" altLang="en-US" sz="2000" b="1" dirty="0" smtClean="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在信息时代中的</a:t>
            </a:r>
            <a:r>
              <a:rPr lang="zh-CN" altLang="en-US" sz="2000" b="1" dirty="0" smtClean="0">
                <a:solidFill>
                  <a:schemeClr val="bg1"/>
                </a:solidFill>
                <a:latin typeface="微软雅黑" pitchFamily="34" charset="-122"/>
                <a:ea typeface="微软雅黑" pitchFamily="34" charset="-122"/>
              </a:rPr>
              <a:t>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(a) </a:t>
            </a:r>
            <a:r>
              <a:rPr kumimoji="1" lang="zh-CN" altLang="en-US" sz="1600" b="1" dirty="0" smtClean="0">
                <a:latin typeface="Times New Roman" pitchFamily="18" charset="0"/>
                <a:ea typeface="微软雅黑" pitchFamily="34" charset="-122"/>
              </a:rPr>
              <a:t>简单的网络</a:t>
            </a:r>
            <a:endParaRPr kumimoji="1" lang="zh-CN" altLang="en-US" sz="1600" b="1" dirty="0">
              <a:latin typeface="Times New Roman" pitchFamily="18" charset="0"/>
              <a:ea typeface="微软雅黑" pitchFamily="34" charset="-122"/>
            </a:endParaRP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smtClean="0">
                <a:latin typeface="Times New Roman" pitchFamily="18" charset="0"/>
                <a:ea typeface="微软雅黑" pitchFamily="34" charset="-122"/>
              </a:rPr>
              <a:t>1-1 (b) </a:t>
            </a:r>
            <a:r>
              <a:rPr kumimoji="1" lang="zh-CN" altLang="en-US" sz="1600" b="1" dirty="0" smtClean="0">
                <a:latin typeface="Times New Roman" pitchFamily="18" charset="0"/>
                <a:ea typeface="微软雅黑" pitchFamily="34" charset="-122"/>
              </a:rPr>
              <a:t>由</a:t>
            </a:r>
            <a:r>
              <a:rPr kumimoji="1" lang="zh-CN" altLang="en-US" sz="1600" b="1" dirty="0">
                <a:latin typeface="Times New Roman" pitchFamily="18" charset="0"/>
                <a:ea typeface="微软雅黑" pitchFamily="34" charset="-122"/>
              </a:rPr>
              <a:t>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smtClean="0">
                  <a:latin typeface="Times New Roman" pitchFamily="18" charset="0"/>
                  <a:ea typeface="微软雅黑" pitchFamily="34" charset="-122"/>
                </a:rPr>
                <a:t>网络</a:t>
              </a:r>
              <a:endParaRPr kumimoji="1" lang="zh-CN" altLang="en-US" sz="9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itchFamily="34" charset="-122"/>
                <a:ea typeface="微软雅黑" pitchFamily="34" charset="-122"/>
              </a:rPr>
              <a:t>网络：</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许多计算机连接在</a:t>
            </a:r>
            <a:r>
              <a:rPr lang="zh-CN" altLang="en-US" sz="2000" b="1" dirty="0" smtClean="0">
                <a:solidFill>
                  <a:schemeClr val="bg1"/>
                </a:solidFill>
                <a:latin typeface="微软雅黑" pitchFamily="34" charset="-122"/>
                <a:ea typeface="微软雅黑" pitchFamily="34" charset="-122"/>
              </a:rPr>
              <a:t>一起。</a:t>
            </a:r>
            <a:endParaRPr lang="en-US" altLang="zh-CN" sz="2000" b="1" dirty="0" smtClean="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a:t>
            </a:r>
            <a:r>
              <a:rPr lang="zh-CN" altLang="en-US" sz="2000" b="1" dirty="0" smtClean="0">
                <a:solidFill>
                  <a:srgbClr val="FFFF00"/>
                </a:solidFill>
                <a:latin typeface="微软雅黑" pitchFamily="34" charset="-122"/>
                <a:ea typeface="微软雅黑" pitchFamily="34" charset="-122"/>
              </a:rPr>
              <a:t>网：</a:t>
            </a:r>
            <a:r>
              <a:rPr lang="zh-CN" altLang="en-US" sz="2000" b="1" dirty="0" smtClean="0">
                <a:solidFill>
                  <a:schemeClr val="bg1"/>
                </a:solidFill>
                <a:latin typeface="微软雅黑" pitchFamily="34" charset="-122"/>
                <a:ea typeface="微软雅黑" pitchFamily="34" charset="-122"/>
              </a:rPr>
              <a:t>把</a:t>
            </a:r>
            <a:r>
              <a:rPr lang="zh-CN" altLang="en-US" sz="2000" b="1" dirty="0">
                <a:solidFill>
                  <a:schemeClr val="bg1"/>
                </a:solidFill>
                <a:latin typeface="微软雅黑" pitchFamily="34" charset="-122"/>
                <a:ea typeface="微软雅黑" pitchFamily="34" charset="-122"/>
              </a:rPr>
              <a:t>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r>
              <a:rPr lang="zh-CN" altLang="en-US" sz="2000" b="1" dirty="0" smtClean="0">
                <a:solidFill>
                  <a:srgbClr val="FFC000"/>
                </a:solidFill>
                <a:latin typeface="微软雅黑" pitchFamily="34" charset="-122"/>
                <a:ea typeface="微软雅黑" pitchFamily="34" charset="-122"/>
              </a:rPr>
              <a:t>。</a:t>
            </a:r>
            <a:endParaRPr lang="en-US" altLang="zh-CN" sz="2000" b="1" dirty="0" smtClean="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a:t>
            </a:r>
            <a:r>
              <a:rPr lang="zh-CN" altLang="en-US" sz="2000" b="1" dirty="0" smtClean="0">
                <a:solidFill>
                  <a:schemeClr val="bg1"/>
                </a:solidFill>
                <a:latin typeface="微软雅黑" pitchFamily="34" charset="-122"/>
                <a:ea typeface="微软雅黑" pitchFamily="34" charset="-122"/>
              </a:rPr>
              <a:t>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internet)</a:t>
            </a:r>
            <a:r>
              <a:rPr lang="zh-CN" altLang="en-US" sz="2000" b="1" dirty="0" smtClean="0">
                <a:solidFill>
                  <a:schemeClr val="bg1"/>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 互联网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I</a:t>
            </a:r>
            <a:r>
              <a:rPr lang="en-US" altLang="zh-CN" sz="2000" b="1" dirty="0" smtClean="0">
                <a:solidFill>
                  <a:schemeClr val="bg1"/>
                </a:solidFill>
                <a:latin typeface="微软雅黑" pitchFamily="34" charset="-122"/>
                <a:ea typeface="微软雅黑" pitchFamily="34" charset="-122"/>
              </a:rPr>
              <a:t>nternet</a:t>
            </a:r>
            <a:r>
              <a:rPr lang="en-US" altLang="zh-CN" sz="2000" b="1" dirty="0">
                <a:solidFill>
                  <a:schemeClr val="bg1"/>
                </a:solidFill>
                <a:latin typeface="微软雅黑" pitchFamily="34" charset="-122"/>
                <a:ea typeface="微软雅黑" pitchFamily="34" charset="-122"/>
              </a:rPr>
              <a: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extLst>
      <p:ext uri="{BB962C8B-B14F-4D97-AF65-F5344CB8AC3E}">
        <p14:creationId xmlns:p14="http://schemas.microsoft.com/office/powerpoint/2010/main" val="41552892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76517" y="1071791"/>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258" y="1026762"/>
            <a:ext cx="1816611" cy="2319078"/>
          </a:xfrm>
          <a:prstGeom prst="rect">
            <a:avLst/>
          </a:prstGeom>
        </p:spPr>
      </p:pic>
      <p:sp>
        <p:nvSpPr>
          <p:cNvPr id="13" name="矩形 12"/>
          <p:cNvSpPr/>
          <p:nvPr/>
        </p:nvSpPr>
        <p:spPr>
          <a:xfrm>
            <a:off x="534690" y="1082404"/>
            <a:ext cx="5664631" cy="3007746"/>
          </a:xfrm>
          <a:prstGeom prst="rect">
            <a:avLst/>
          </a:prstGeom>
        </p:spPr>
        <p:txBody>
          <a:bodyPr wrap="square">
            <a:spAutoFit/>
          </a:bodyPr>
          <a:lstStyle/>
          <a:p>
            <a:pPr>
              <a:lnSpc>
                <a:spcPct val="130000"/>
              </a:lnSpc>
            </a:pPr>
            <a:r>
              <a:rPr lang="zh-CN" altLang="en-US" dirty="0">
                <a:solidFill>
                  <a:srgbClr val="C00000"/>
                </a:solidFill>
                <a:latin typeface="仿宋" panose="02010609060101010101" pitchFamily="49" charset="-122"/>
                <a:ea typeface="仿宋" panose="02010609060101010101" pitchFamily="49" charset="-122"/>
              </a:rPr>
              <a:t>温顿</a:t>
            </a:r>
            <a:r>
              <a:rPr lang="en-US" altLang="zh-CN" dirty="0">
                <a:solidFill>
                  <a:srgbClr val="C00000"/>
                </a:solidFill>
                <a:latin typeface="仿宋" panose="02010609060101010101" pitchFamily="49" charset="-122"/>
                <a:ea typeface="仿宋" panose="02010609060101010101" pitchFamily="49" charset="-122"/>
              </a:rPr>
              <a:t>·</a:t>
            </a:r>
            <a:r>
              <a:rPr lang="zh-CN" altLang="en-US" dirty="0">
                <a:solidFill>
                  <a:srgbClr val="C00000"/>
                </a:solidFill>
                <a:latin typeface="仿宋" panose="02010609060101010101" pitchFamily="49" charset="-122"/>
                <a:ea typeface="仿宋" panose="02010609060101010101" pitchFamily="49" charset="-122"/>
              </a:rPr>
              <a:t>瑟夫（</a:t>
            </a:r>
            <a:r>
              <a:rPr lang="en-US" altLang="zh-CN" dirty="0" err="1">
                <a:solidFill>
                  <a:srgbClr val="C00000"/>
                </a:solidFill>
                <a:latin typeface="仿宋" panose="02010609060101010101" pitchFamily="49" charset="-122"/>
                <a:ea typeface="仿宋" panose="02010609060101010101" pitchFamily="49" charset="-122"/>
              </a:rPr>
              <a:t>Vint</a:t>
            </a:r>
            <a:r>
              <a:rPr lang="en-US" altLang="zh-CN" dirty="0">
                <a:solidFill>
                  <a:srgbClr val="C00000"/>
                </a:solidFill>
                <a:latin typeface="仿宋" panose="02010609060101010101" pitchFamily="49" charset="-122"/>
                <a:ea typeface="仿宋" panose="02010609060101010101" pitchFamily="49" charset="-122"/>
              </a:rPr>
              <a:t> Cerf</a:t>
            </a:r>
            <a:r>
              <a:rPr lang="zh-CN" altLang="en-US" dirty="0" smtClean="0">
                <a:solidFill>
                  <a:srgbClr val="C00000"/>
                </a:solidFill>
                <a:latin typeface="仿宋" panose="02010609060101010101" pitchFamily="49" charset="-122"/>
                <a:ea typeface="仿宋" panose="02010609060101010101" pitchFamily="49" charset="-122"/>
              </a:rPr>
              <a:t>） </a:t>
            </a:r>
            <a:endParaRPr lang="en-US" altLang="zh-CN" dirty="0" smtClean="0">
              <a:solidFill>
                <a:srgbClr val="C00000"/>
              </a:solidFill>
              <a:latin typeface="仿宋" panose="02010609060101010101" pitchFamily="49" charset="-122"/>
              <a:ea typeface="仿宋" panose="02010609060101010101" pitchFamily="49" charset="-122"/>
            </a:endParaRPr>
          </a:p>
          <a:p>
            <a:pPr>
              <a:lnSpc>
                <a:spcPct val="130000"/>
              </a:lnSpc>
            </a:pPr>
            <a:r>
              <a:rPr lang="zh-CN" altLang="en-US" sz="1600" dirty="0" smtClean="0">
                <a:solidFill>
                  <a:srgbClr val="333333"/>
                </a:solidFill>
                <a:latin typeface="仿宋" panose="02010609060101010101" pitchFamily="49" charset="-122"/>
                <a:ea typeface="仿宋" panose="02010609060101010101" pitchFamily="49" charset="-122"/>
              </a:rPr>
              <a:t>互联网</a:t>
            </a:r>
            <a:r>
              <a:rPr lang="zh-CN" altLang="en-US" sz="1600" dirty="0">
                <a:solidFill>
                  <a:srgbClr val="333333"/>
                </a:solidFill>
                <a:latin typeface="仿宋" panose="02010609060101010101" pitchFamily="49" charset="-122"/>
                <a:ea typeface="仿宋" panose="02010609060101010101" pitchFamily="49" charset="-122"/>
              </a:rPr>
              <a:t>基础协议</a:t>
            </a:r>
            <a:r>
              <a:rPr lang="en-US" altLang="zh-CN" sz="1600" dirty="0">
                <a:solidFill>
                  <a:srgbClr val="333333"/>
                </a:solidFill>
                <a:latin typeface="仿宋" panose="02010609060101010101" pitchFamily="49" charset="-122"/>
                <a:ea typeface="仿宋" panose="02010609060101010101" pitchFamily="49" charset="-122"/>
              </a:rPr>
              <a:t>——</a:t>
            </a:r>
            <a:r>
              <a:rPr lang="en-US" altLang="zh-CN" sz="1600" dirty="0">
                <a:solidFill>
                  <a:srgbClr val="3366CC"/>
                </a:solidFill>
                <a:latin typeface="仿宋" panose="02010609060101010101" pitchFamily="49" charset="-122"/>
                <a:ea typeface="仿宋" panose="02010609060101010101" pitchFamily="49" charset="-122"/>
                <a:hlinkClick r:id="rId3"/>
              </a:rPr>
              <a:t>TCP/IP</a:t>
            </a:r>
            <a:r>
              <a:rPr lang="zh-CN" altLang="en-US" sz="1600" dirty="0">
                <a:solidFill>
                  <a:srgbClr val="3366CC"/>
                </a:solidFill>
                <a:latin typeface="仿宋" panose="02010609060101010101" pitchFamily="49" charset="-122"/>
                <a:ea typeface="仿宋" panose="02010609060101010101" pitchFamily="49" charset="-122"/>
                <a:hlinkClick r:id="rId3"/>
              </a:rPr>
              <a:t>协议</a:t>
            </a:r>
            <a:r>
              <a:rPr lang="zh-CN" altLang="en-US" sz="1600" dirty="0">
                <a:solidFill>
                  <a:srgbClr val="333333"/>
                </a:solidFill>
                <a:latin typeface="仿宋" panose="02010609060101010101" pitchFamily="49" charset="-122"/>
                <a:ea typeface="仿宋" panose="02010609060101010101" pitchFamily="49" charset="-122"/>
              </a:rPr>
              <a:t>和互联网架构的联合设计者之一</a:t>
            </a:r>
            <a:r>
              <a:rPr lang="en-US" altLang="zh-CN" sz="1600" dirty="0">
                <a:solidFill>
                  <a:srgbClr val="333333"/>
                </a:solidFill>
                <a:latin typeface="仿宋" panose="02010609060101010101" pitchFamily="49" charset="-122"/>
                <a:ea typeface="仿宋" panose="02010609060101010101" pitchFamily="49" charset="-122"/>
              </a:rPr>
              <a:t>,</a:t>
            </a:r>
            <a:r>
              <a:rPr lang="zh-CN" altLang="en-US" sz="1600" dirty="0">
                <a:solidFill>
                  <a:srgbClr val="333333"/>
                </a:solidFill>
                <a:latin typeface="仿宋" panose="02010609060101010101" pitchFamily="49" charset="-122"/>
                <a:ea typeface="仿宋" panose="02010609060101010101" pitchFamily="49" charset="-122"/>
              </a:rPr>
              <a:t>谷歌全球副总裁、</a:t>
            </a:r>
            <a:r>
              <a:rPr lang="en-US" altLang="zh-CN" sz="1600" dirty="0">
                <a:solidFill>
                  <a:srgbClr val="333333"/>
                </a:solidFill>
                <a:latin typeface="仿宋" panose="02010609060101010101" pitchFamily="49" charset="-122"/>
                <a:ea typeface="仿宋" panose="02010609060101010101" pitchFamily="49" charset="-122"/>
              </a:rPr>
              <a:t>Internet</a:t>
            </a:r>
            <a:r>
              <a:rPr lang="zh-CN" altLang="en-US" sz="1600" dirty="0">
                <a:solidFill>
                  <a:srgbClr val="333333"/>
                </a:solidFill>
                <a:latin typeface="仿宋" panose="02010609060101010101" pitchFamily="49" charset="-122"/>
                <a:ea typeface="仿宋" panose="02010609060101010101" pitchFamily="49" charset="-122"/>
              </a:rPr>
              <a:t>互联网奠基人之一。上世纪</a:t>
            </a:r>
            <a:r>
              <a:rPr lang="en-US" altLang="zh-CN" sz="1600" dirty="0">
                <a:solidFill>
                  <a:srgbClr val="333333"/>
                </a:solidFill>
                <a:latin typeface="仿宋" panose="02010609060101010101" pitchFamily="49" charset="-122"/>
                <a:ea typeface="仿宋" panose="02010609060101010101" pitchFamily="49" charset="-122"/>
              </a:rPr>
              <a:t>70</a:t>
            </a:r>
            <a:r>
              <a:rPr lang="zh-CN" altLang="en-US" sz="1600" dirty="0">
                <a:solidFill>
                  <a:srgbClr val="333333"/>
                </a:solidFill>
                <a:latin typeface="仿宋" panose="02010609060101010101" pitchFamily="49" charset="-122"/>
                <a:ea typeface="仿宋" panose="02010609060101010101" pitchFamily="49" charset="-122"/>
              </a:rPr>
              <a:t>年代，温顿</a:t>
            </a:r>
            <a:r>
              <a:rPr lang="en-US" altLang="zh-CN" sz="1600" dirty="0">
                <a:solidFill>
                  <a:srgbClr val="333333"/>
                </a:solidFill>
                <a:latin typeface="仿宋" panose="02010609060101010101" pitchFamily="49" charset="-122"/>
                <a:ea typeface="仿宋" panose="02010609060101010101" pitchFamily="49" charset="-122"/>
              </a:rPr>
              <a:t>·</a:t>
            </a:r>
            <a:r>
              <a:rPr lang="zh-CN" altLang="en-US" sz="1600" dirty="0">
                <a:solidFill>
                  <a:srgbClr val="333333"/>
                </a:solidFill>
                <a:latin typeface="仿宋" panose="02010609060101010101" pitchFamily="49" charset="-122"/>
                <a:ea typeface="仿宋" panose="02010609060101010101" pitchFamily="49" charset="-122"/>
              </a:rPr>
              <a:t>瑟夫</a:t>
            </a:r>
            <a:r>
              <a:rPr lang="en-US" altLang="zh-CN" sz="1600" dirty="0">
                <a:solidFill>
                  <a:srgbClr val="333333"/>
                </a:solidFill>
                <a:latin typeface="仿宋" panose="02010609060101010101" pitchFamily="49" charset="-122"/>
                <a:ea typeface="仿宋" panose="02010609060101010101" pitchFamily="49" charset="-122"/>
              </a:rPr>
              <a:t>(</a:t>
            </a:r>
            <a:r>
              <a:rPr lang="en-US" altLang="zh-CN" sz="1600" dirty="0" err="1">
                <a:solidFill>
                  <a:srgbClr val="333333"/>
                </a:solidFill>
                <a:latin typeface="仿宋" panose="02010609060101010101" pitchFamily="49" charset="-122"/>
                <a:ea typeface="仿宋" panose="02010609060101010101" pitchFamily="49" charset="-122"/>
              </a:rPr>
              <a:t>Vint</a:t>
            </a:r>
            <a:r>
              <a:rPr lang="en-US" altLang="zh-CN" sz="1600" dirty="0">
                <a:solidFill>
                  <a:srgbClr val="333333"/>
                </a:solidFill>
                <a:latin typeface="仿宋" panose="02010609060101010101" pitchFamily="49" charset="-122"/>
                <a:ea typeface="仿宋" panose="02010609060101010101" pitchFamily="49" charset="-122"/>
              </a:rPr>
              <a:t> Cerf)</a:t>
            </a:r>
            <a:r>
              <a:rPr lang="zh-CN" altLang="en-US" sz="1600" dirty="0">
                <a:solidFill>
                  <a:srgbClr val="333333"/>
                </a:solidFill>
                <a:latin typeface="仿宋" panose="02010609060101010101" pitchFamily="49" charset="-122"/>
                <a:ea typeface="仿宋" panose="02010609060101010101" pitchFamily="49" charset="-122"/>
              </a:rPr>
              <a:t>曾经参与互联网的早期开发与建设，并为此获得了“互联网之父”的美誉</a:t>
            </a:r>
            <a:r>
              <a:rPr lang="zh-CN" altLang="en-US" sz="1600" dirty="0" smtClean="0">
                <a:solidFill>
                  <a:srgbClr val="333333"/>
                </a:solidFill>
                <a:latin typeface="仿宋" panose="02010609060101010101" pitchFamily="49" charset="-122"/>
                <a:ea typeface="仿宋" panose="02010609060101010101" pitchFamily="49" charset="-122"/>
              </a:rPr>
              <a:t>。</a:t>
            </a:r>
            <a:endParaRPr lang="en-US" altLang="zh-CN" sz="1600" dirty="0" smtClean="0">
              <a:solidFill>
                <a:srgbClr val="333333"/>
              </a:solidFill>
              <a:latin typeface="仿宋" panose="02010609060101010101" pitchFamily="49" charset="-122"/>
              <a:ea typeface="仿宋" panose="02010609060101010101" pitchFamily="49" charset="-122"/>
            </a:endParaRPr>
          </a:p>
          <a:p>
            <a:pPr>
              <a:lnSpc>
                <a:spcPct val="130000"/>
              </a:lnSpc>
            </a:pPr>
            <a:r>
              <a:rPr lang="zh-CN" altLang="en-US" dirty="0">
                <a:solidFill>
                  <a:srgbClr val="C00000"/>
                </a:solidFill>
                <a:latin typeface="仿宋" panose="02010609060101010101" pitchFamily="49" charset="-122"/>
                <a:ea typeface="仿宋" panose="02010609060101010101" pitchFamily="49" charset="-122"/>
              </a:rPr>
              <a:t>罗伯特・卡恩（</a:t>
            </a:r>
            <a:r>
              <a:rPr lang="en-US" altLang="zh-CN" dirty="0">
                <a:solidFill>
                  <a:srgbClr val="C00000"/>
                </a:solidFill>
                <a:latin typeface="仿宋" panose="02010609060101010101" pitchFamily="49" charset="-122"/>
                <a:ea typeface="仿宋" panose="02010609060101010101" pitchFamily="49" charset="-122"/>
              </a:rPr>
              <a:t>Robert Elliot Kahn</a:t>
            </a:r>
            <a:r>
              <a:rPr lang="zh-CN" altLang="en-US" dirty="0" smtClean="0">
                <a:solidFill>
                  <a:srgbClr val="C00000"/>
                </a:solidFill>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a:lnSpc>
                <a:spcPct val="130000"/>
              </a:lnSpc>
            </a:pPr>
            <a:r>
              <a:rPr lang="en-US" altLang="zh-CN" sz="1600" dirty="0" smtClean="0">
                <a:latin typeface="仿宋" panose="02010609060101010101" pitchFamily="49" charset="-122"/>
                <a:ea typeface="仿宋" panose="02010609060101010101" pitchFamily="49" charset="-122"/>
              </a:rPr>
              <a:t> </a:t>
            </a:r>
            <a:r>
              <a:rPr lang="zh-CN" altLang="en-US" sz="1600" dirty="0">
                <a:latin typeface="仿宋" panose="02010609060101010101" pitchFamily="49" charset="-122"/>
                <a:ea typeface="仿宋" panose="02010609060101010101" pitchFamily="49" charset="-122"/>
              </a:rPr>
              <a:t>现代全球</a:t>
            </a:r>
            <a:r>
              <a:rPr lang="zh-CN" altLang="en-US" sz="1600" dirty="0">
                <a:latin typeface="仿宋" panose="02010609060101010101" pitchFamily="49" charset="-122"/>
                <a:ea typeface="仿宋" panose="02010609060101010101" pitchFamily="49" charset="-122"/>
                <a:hlinkClick r:id="rId4"/>
              </a:rPr>
              <a:t>互联网发展史</a:t>
            </a:r>
            <a:r>
              <a:rPr lang="zh-CN" altLang="en-US" sz="1600" dirty="0">
                <a:latin typeface="仿宋" panose="02010609060101010101" pitchFamily="49" charset="-122"/>
                <a:ea typeface="仿宋" panose="02010609060101010101" pitchFamily="49" charset="-122"/>
              </a:rPr>
              <a:t>上最著名的科学家之一，</a:t>
            </a:r>
            <a:r>
              <a:rPr lang="en-US" altLang="zh-CN" sz="1600" dirty="0">
                <a:latin typeface="仿宋" panose="02010609060101010101" pitchFamily="49" charset="-122"/>
                <a:ea typeface="仿宋" panose="02010609060101010101" pitchFamily="49" charset="-122"/>
              </a:rPr>
              <a:t>TCP/IP</a:t>
            </a:r>
            <a:r>
              <a:rPr lang="zh-CN" altLang="en-US" sz="1600" dirty="0">
                <a:latin typeface="仿宋" panose="02010609060101010101" pitchFamily="49" charset="-122"/>
                <a:ea typeface="仿宋" panose="02010609060101010101" pitchFamily="49" charset="-122"/>
              </a:rPr>
              <a:t>协议合作发明者，互联网雏形</a:t>
            </a:r>
            <a:r>
              <a:rPr lang="en-US" altLang="zh-CN" sz="1600" dirty="0">
                <a:latin typeface="仿宋" panose="02010609060101010101" pitchFamily="49" charset="-122"/>
                <a:ea typeface="仿宋" panose="02010609060101010101" pitchFamily="49" charset="-122"/>
              </a:rPr>
              <a:t>Arpanet</a:t>
            </a:r>
            <a:r>
              <a:rPr lang="zh-CN" altLang="en-US" sz="1600" dirty="0">
                <a:latin typeface="仿宋" panose="02010609060101010101" pitchFamily="49" charset="-122"/>
                <a:ea typeface="仿宋" panose="02010609060101010101" pitchFamily="49" charset="-122"/>
              </a:rPr>
              <a:t>网络系统设计者，“</a:t>
            </a:r>
            <a:r>
              <a:rPr lang="zh-CN" altLang="en-US" sz="1600" dirty="0">
                <a:latin typeface="仿宋" panose="02010609060101010101" pitchFamily="49" charset="-122"/>
                <a:ea typeface="仿宋" panose="02010609060101010101" pitchFamily="49" charset="-122"/>
                <a:hlinkClick r:id="rId5"/>
              </a:rPr>
              <a:t>信息高速公路</a:t>
            </a:r>
            <a:r>
              <a:rPr lang="zh-CN" altLang="en-US" sz="1600" dirty="0">
                <a:latin typeface="仿宋" panose="02010609060101010101" pitchFamily="49" charset="-122"/>
                <a:ea typeface="仿宋" panose="02010609060101010101" pitchFamily="49" charset="-122"/>
              </a:rPr>
              <a:t>”概念创立人。</a:t>
            </a:r>
          </a:p>
        </p:txBody>
      </p:sp>
    </p:spTree>
    <p:extLst>
      <p:ext uri="{BB962C8B-B14F-4D97-AF65-F5344CB8AC3E}">
        <p14:creationId xmlns:p14="http://schemas.microsoft.com/office/powerpoint/2010/main" val="256234980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smtClean="0">
                <a:solidFill>
                  <a:schemeClr val="bg1"/>
                </a:solidFill>
                <a:latin typeface="微软雅黑" pitchFamily="34" charset="-122"/>
                <a:ea typeface="微软雅黑" pitchFamily="34" charset="-122"/>
              </a:rPr>
              <a:t>信息时代中的网络</a:t>
            </a:r>
            <a:r>
              <a:rPr lang="en-US" altLang="zh-CN" sz="2000" b="1"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smtClean="0">
                <a:solidFill>
                  <a:srgbClr val="FFFF00"/>
                </a:solidFill>
                <a:latin typeface="微软雅黑" pitchFamily="34" charset="-122"/>
                <a:ea typeface="微软雅黑" pitchFamily="34" charset="-122"/>
              </a:rPr>
              <a:t>1.1</a:t>
            </a:r>
          </a:p>
          <a:p>
            <a:pPr eaLnBrk="0" hangingPunct="0"/>
            <a:r>
              <a:rPr lang="zh-CN" altLang="en-US" sz="2000" b="1" dirty="0" smtClean="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p>
          <a:p>
            <a:pPr lvl="1">
              <a:lnSpc>
                <a:spcPts val="3000"/>
              </a:lnSpc>
            </a:pPr>
            <a:r>
              <a:rPr lang="zh-CN" altLang="en-US" dirty="0" smtClean="0"/>
              <a:t>成为互联网指数级增长的主要驱动力。</a:t>
            </a:r>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2"/>
          <a:stretch>
            <a:fillRect/>
          </a:stretch>
        </p:blipFill>
        <p:spPr>
          <a:xfrm>
            <a:off x="9424694" y="1350004"/>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b="0" dirty="0"/>
              <a:t>万维网之父蒂姆</a:t>
            </a:r>
            <a:r>
              <a:rPr lang="en-US" altLang="zh-CN" b="0" dirty="0"/>
              <a:t>·</a:t>
            </a:r>
            <a:r>
              <a:rPr lang="zh-CN" altLang="en-US" b="0" dirty="0"/>
              <a:t>贝纳斯</a:t>
            </a:r>
            <a:r>
              <a:rPr lang="en-US" altLang="zh-CN" b="0" dirty="0"/>
              <a:t>-</a:t>
            </a:r>
            <a:r>
              <a:rPr lang="zh-CN" altLang="en-US" b="0" dirty="0"/>
              <a:t>李</a:t>
            </a:r>
            <a:endParaRPr lang="zh-CN" altLang="en-US" dirty="0"/>
          </a:p>
        </p:txBody>
      </p:sp>
      <p:sp>
        <p:nvSpPr>
          <p:cNvPr id="4" name="矩形 3"/>
          <p:cNvSpPr/>
          <p:nvPr/>
        </p:nvSpPr>
        <p:spPr>
          <a:xfrm>
            <a:off x="209228" y="1084882"/>
            <a:ext cx="6090833" cy="3785652"/>
          </a:xfrm>
          <a:prstGeom prst="rect">
            <a:avLst/>
          </a:prstGeom>
        </p:spPr>
        <p:txBody>
          <a:bodyPr wrap="square">
            <a:spAutoFit/>
          </a:bodyPr>
          <a:lstStyle/>
          <a:p>
            <a:pPr>
              <a:lnSpc>
                <a:spcPct val="120000"/>
              </a:lnSpc>
            </a:pPr>
            <a:r>
              <a:rPr lang="zh-CN" altLang="en-US" sz="1400" dirty="0">
                <a:solidFill>
                  <a:srgbClr val="000000"/>
                </a:solidFill>
                <a:latin typeface="仿宋" panose="02010609060101010101" pitchFamily="49" charset="-122"/>
                <a:ea typeface="仿宋" panose="02010609060101010101" pitchFamily="49" charset="-122"/>
              </a:rPr>
              <a:t>蒂姆</a:t>
            </a:r>
            <a:r>
              <a:rPr lang="en-US" altLang="zh-CN" sz="1400" dirty="0">
                <a:solidFill>
                  <a:srgbClr val="000000"/>
                </a:solidFill>
                <a:latin typeface="仿宋" panose="02010609060101010101" pitchFamily="49" charset="-122"/>
                <a:ea typeface="仿宋" panose="02010609060101010101" pitchFamily="49" charset="-122"/>
              </a:rPr>
              <a:t>·</a:t>
            </a:r>
            <a:r>
              <a:rPr lang="zh-CN" altLang="en-US" sz="1400" dirty="0">
                <a:solidFill>
                  <a:srgbClr val="000000"/>
                </a:solidFill>
                <a:latin typeface="仿宋" panose="02010609060101010101" pitchFamily="49" charset="-122"/>
                <a:ea typeface="仿宋" panose="02010609060101010101" pitchFamily="49" charset="-122"/>
              </a:rPr>
              <a:t>伯纳斯</a:t>
            </a:r>
            <a:r>
              <a:rPr lang="en-US" altLang="zh-CN" sz="1400" dirty="0">
                <a:solidFill>
                  <a:srgbClr val="000000"/>
                </a:solidFill>
                <a:latin typeface="仿宋" panose="02010609060101010101" pitchFamily="49" charset="-122"/>
                <a:ea typeface="仿宋" panose="02010609060101010101" pitchFamily="49" charset="-122"/>
              </a:rPr>
              <a:t>·</a:t>
            </a:r>
            <a:r>
              <a:rPr lang="zh-CN" altLang="en-US" sz="1400" dirty="0">
                <a:solidFill>
                  <a:srgbClr val="000000"/>
                </a:solidFill>
                <a:latin typeface="仿宋" panose="02010609060101010101" pitchFamily="49" charset="-122"/>
                <a:ea typeface="仿宋" panose="02010609060101010101" pitchFamily="49" charset="-122"/>
              </a:rPr>
              <a:t>李（</a:t>
            </a:r>
            <a:r>
              <a:rPr lang="en-US" altLang="zh-CN" sz="1400" dirty="0">
                <a:solidFill>
                  <a:srgbClr val="000000"/>
                </a:solidFill>
                <a:latin typeface="仿宋" panose="02010609060101010101" pitchFamily="49" charset="-122"/>
                <a:ea typeface="仿宋" panose="02010609060101010101" pitchFamily="49" charset="-122"/>
              </a:rPr>
              <a:t>Tim Berners-Lee</a:t>
            </a:r>
            <a:r>
              <a:rPr lang="zh-CN" altLang="en-US" sz="1400" dirty="0">
                <a:solidFill>
                  <a:srgbClr val="000000"/>
                </a:solidFill>
                <a:latin typeface="仿宋" panose="02010609060101010101" pitchFamily="49" charset="-122"/>
                <a:ea typeface="仿宋" panose="02010609060101010101" pitchFamily="49" charset="-122"/>
              </a:rPr>
              <a:t>）是英国计算机科学家，他是万维网的发明者，麻省理工学院教授。</a:t>
            </a:r>
            <a:r>
              <a:rPr lang="en-US" altLang="zh-CN" sz="1400" dirty="0">
                <a:solidFill>
                  <a:srgbClr val="000000"/>
                </a:solidFill>
                <a:latin typeface="仿宋" panose="02010609060101010101" pitchFamily="49" charset="-122"/>
                <a:ea typeface="仿宋" panose="02010609060101010101" pitchFamily="49" charset="-122"/>
              </a:rPr>
              <a:t>1990 </a:t>
            </a:r>
            <a:r>
              <a:rPr lang="zh-CN" altLang="en-US" sz="1400" dirty="0">
                <a:solidFill>
                  <a:srgbClr val="000000"/>
                </a:solidFill>
                <a:latin typeface="仿宋" panose="02010609060101010101" pitchFamily="49" charset="-122"/>
                <a:ea typeface="仿宋" panose="02010609060101010101" pitchFamily="49" charset="-122"/>
              </a:rPr>
              <a:t>年 </a:t>
            </a:r>
            <a:r>
              <a:rPr lang="en-US" altLang="zh-CN" sz="1400" dirty="0">
                <a:solidFill>
                  <a:srgbClr val="000000"/>
                </a:solidFill>
                <a:latin typeface="仿宋" panose="02010609060101010101" pitchFamily="49" charset="-122"/>
                <a:ea typeface="仿宋" panose="02010609060101010101" pitchFamily="49" charset="-122"/>
              </a:rPr>
              <a:t>12 </a:t>
            </a:r>
            <a:r>
              <a:rPr lang="zh-CN" altLang="en-US" sz="1400" dirty="0">
                <a:solidFill>
                  <a:srgbClr val="000000"/>
                </a:solidFill>
                <a:latin typeface="仿宋" panose="02010609060101010101" pitchFamily="49" charset="-122"/>
                <a:ea typeface="仿宋" panose="02010609060101010101" pitchFamily="49" charset="-122"/>
              </a:rPr>
              <a:t>月 </a:t>
            </a:r>
            <a:r>
              <a:rPr lang="en-US" altLang="zh-CN" sz="1400" dirty="0">
                <a:solidFill>
                  <a:srgbClr val="000000"/>
                </a:solidFill>
                <a:latin typeface="仿宋" panose="02010609060101010101" pitchFamily="49" charset="-122"/>
                <a:ea typeface="仿宋" panose="02010609060101010101" pitchFamily="49" charset="-122"/>
              </a:rPr>
              <a:t>25 </a:t>
            </a:r>
            <a:r>
              <a:rPr lang="zh-CN" altLang="en-US" sz="1400" dirty="0">
                <a:solidFill>
                  <a:srgbClr val="000000"/>
                </a:solidFill>
                <a:latin typeface="仿宋" panose="02010609060101010101" pitchFamily="49" charset="-122"/>
                <a:ea typeface="仿宋" panose="02010609060101010101" pitchFamily="49" charset="-122"/>
              </a:rPr>
              <a:t>日，罗伯特</a:t>
            </a:r>
            <a:r>
              <a:rPr lang="en-US" altLang="zh-CN" sz="1400" dirty="0">
                <a:solidFill>
                  <a:srgbClr val="000000"/>
                </a:solidFill>
                <a:latin typeface="仿宋" panose="02010609060101010101" pitchFamily="49" charset="-122"/>
                <a:ea typeface="仿宋" panose="02010609060101010101" pitchFamily="49" charset="-122"/>
              </a:rPr>
              <a:t>·</a:t>
            </a:r>
            <a:r>
              <a:rPr lang="zh-CN" altLang="en-US" sz="1400" dirty="0">
                <a:solidFill>
                  <a:srgbClr val="000000"/>
                </a:solidFill>
                <a:latin typeface="仿宋" panose="02010609060101010101" pitchFamily="49" charset="-122"/>
                <a:ea typeface="仿宋" panose="02010609060101010101" pitchFamily="49" charset="-122"/>
              </a:rPr>
              <a:t>卡里奥在 </a:t>
            </a:r>
            <a:r>
              <a:rPr lang="en-US" altLang="zh-CN" sz="1400" dirty="0">
                <a:solidFill>
                  <a:srgbClr val="000000"/>
                </a:solidFill>
                <a:latin typeface="仿宋" panose="02010609060101010101" pitchFamily="49" charset="-122"/>
                <a:ea typeface="仿宋" panose="02010609060101010101" pitchFamily="49" charset="-122"/>
              </a:rPr>
              <a:t>CERN </a:t>
            </a:r>
            <a:r>
              <a:rPr lang="zh-CN" altLang="en-US" sz="1400" dirty="0">
                <a:solidFill>
                  <a:srgbClr val="000000"/>
                </a:solidFill>
                <a:latin typeface="仿宋" panose="02010609060101010101" pitchFamily="49" charset="-122"/>
                <a:ea typeface="仿宋" panose="02010609060101010101" pitchFamily="49" charset="-122"/>
              </a:rPr>
              <a:t>和他一起成功通过 </a:t>
            </a:r>
            <a:r>
              <a:rPr lang="en-US" altLang="zh-CN" sz="1400" dirty="0">
                <a:solidFill>
                  <a:srgbClr val="000000"/>
                </a:solidFill>
                <a:latin typeface="仿宋" panose="02010609060101010101" pitchFamily="49" charset="-122"/>
                <a:ea typeface="仿宋" panose="02010609060101010101" pitchFamily="49" charset="-122"/>
              </a:rPr>
              <a:t>Internet </a:t>
            </a:r>
            <a:r>
              <a:rPr lang="zh-CN" altLang="en-US" sz="1400" dirty="0">
                <a:solidFill>
                  <a:srgbClr val="000000"/>
                </a:solidFill>
                <a:latin typeface="仿宋" panose="02010609060101010101" pitchFamily="49" charset="-122"/>
                <a:ea typeface="仿宋" panose="02010609060101010101" pitchFamily="49" charset="-122"/>
              </a:rPr>
              <a:t>实现了 </a:t>
            </a:r>
            <a:r>
              <a:rPr lang="en-US" altLang="zh-CN" sz="1400" dirty="0">
                <a:solidFill>
                  <a:srgbClr val="000000"/>
                </a:solidFill>
                <a:latin typeface="仿宋" panose="02010609060101010101" pitchFamily="49" charset="-122"/>
                <a:ea typeface="仿宋" panose="02010609060101010101" pitchFamily="49" charset="-122"/>
              </a:rPr>
              <a:t>HTTP </a:t>
            </a:r>
            <a:r>
              <a:rPr lang="zh-CN" altLang="en-US" sz="1400" dirty="0">
                <a:solidFill>
                  <a:srgbClr val="000000"/>
                </a:solidFill>
                <a:latin typeface="仿宋" panose="02010609060101010101" pitchFamily="49" charset="-122"/>
                <a:ea typeface="仿宋" panose="02010609060101010101" pitchFamily="49" charset="-122"/>
              </a:rPr>
              <a:t>代理与服务器的第一次通讯。万维网联盟（</a:t>
            </a:r>
            <a:r>
              <a:rPr lang="en-US" altLang="zh-CN" sz="1400" dirty="0">
                <a:solidFill>
                  <a:srgbClr val="000000"/>
                </a:solidFill>
                <a:latin typeface="仿宋" panose="02010609060101010101" pitchFamily="49" charset="-122"/>
                <a:ea typeface="仿宋" panose="02010609060101010101" pitchFamily="49" charset="-122"/>
              </a:rPr>
              <a:t>W3C</a:t>
            </a:r>
            <a:r>
              <a:rPr lang="zh-CN" altLang="en-US" sz="1400" dirty="0">
                <a:solidFill>
                  <a:srgbClr val="000000"/>
                </a:solidFill>
                <a:latin typeface="仿宋" panose="02010609060101010101" pitchFamily="49" charset="-122"/>
                <a:ea typeface="仿宋" panose="02010609060101010101" pitchFamily="49" charset="-122"/>
              </a:rPr>
              <a:t>）是伯纳斯</a:t>
            </a:r>
            <a:r>
              <a:rPr lang="en-US" altLang="zh-CN" sz="1400" dirty="0">
                <a:solidFill>
                  <a:srgbClr val="000000"/>
                </a:solidFill>
                <a:latin typeface="仿宋" panose="02010609060101010101" pitchFamily="49" charset="-122"/>
                <a:ea typeface="仿宋" panose="02010609060101010101" pitchFamily="49" charset="-122"/>
              </a:rPr>
              <a:t>·</a:t>
            </a:r>
            <a:r>
              <a:rPr lang="zh-CN" altLang="en-US" sz="1400" dirty="0">
                <a:solidFill>
                  <a:srgbClr val="000000"/>
                </a:solidFill>
                <a:latin typeface="仿宋" panose="02010609060101010101" pitchFamily="49" charset="-122"/>
                <a:ea typeface="仿宋" panose="02010609060101010101" pitchFamily="49" charset="-122"/>
              </a:rPr>
              <a:t>李为关注万维网发展而创办的组织，并担任万维网联盟的主席。</a:t>
            </a:r>
            <a:endParaRPr lang="en-US" altLang="zh-CN" sz="1400" dirty="0">
              <a:solidFill>
                <a:srgbClr val="000000"/>
              </a:solidFill>
              <a:latin typeface="仿宋" panose="02010609060101010101" pitchFamily="49" charset="-122"/>
              <a:ea typeface="仿宋" panose="02010609060101010101" pitchFamily="49" charset="-122"/>
            </a:endParaRPr>
          </a:p>
          <a:p>
            <a:pPr>
              <a:lnSpc>
                <a:spcPct val="120000"/>
              </a:lnSpc>
            </a:pPr>
            <a:r>
              <a:rPr lang="zh-CN" altLang="en-US" sz="1400" b="1" dirty="0">
                <a:solidFill>
                  <a:srgbClr val="000000"/>
                </a:solidFill>
                <a:latin typeface="仿宋" panose="02010609060101010101" pitchFamily="49" charset="-122"/>
                <a:ea typeface="仿宋" panose="02010609060101010101" pitchFamily="49" charset="-122"/>
              </a:rPr>
              <a:t>蒂姆：</a:t>
            </a:r>
            <a:r>
              <a:rPr lang="zh-CN" altLang="en-US" sz="1400" dirty="0">
                <a:solidFill>
                  <a:srgbClr val="000000"/>
                </a:solidFill>
                <a:latin typeface="仿宋" panose="02010609060101010101" pitchFamily="49" charset="-122"/>
                <a:ea typeface="仿宋" panose="02010609060101010101" pitchFamily="49" charset="-122"/>
              </a:rPr>
              <a:t>我发明是我需要它，在没有它之前很多事情都很难办。我当时在</a:t>
            </a:r>
            <a:r>
              <a:rPr lang="zh-CN" altLang="en-US" sz="1400" dirty="0">
                <a:solidFill>
                  <a:srgbClr val="FF0000"/>
                </a:solidFill>
                <a:latin typeface="仿宋" panose="02010609060101010101" pitchFamily="49" charset="-122"/>
                <a:ea typeface="仿宋" panose="02010609060101010101" pitchFamily="49" charset="-122"/>
              </a:rPr>
              <a:t>欧洲核研究机构</a:t>
            </a:r>
            <a:r>
              <a:rPr lang="zh-CN" altLang="en-US" sz="1400" dirty="0">
                <a:solidFill>
                  <a:srgbClr val="000000"/>
                </a:solidFill>
                <a:latin typeface="仿宋" panose="02010609060101010101" pitchFamily="49" charset="-122"/>
                <a:ea typeface="仿宋" panose="02010609060101010101" pitchFamily="49" charset="-122"/>
              </a:rPr>
              <a:t>，很有意思的工作环境，来自不同国家的人，不同大学的人为不同的机构服务。因为大家服务的公司不同，结果买的电脑不一定相同，软件也不一致，文件处理也用不同的系统</a:t>
            </a:r>
            <a:r>
              <a:rPr lang="zh-CN" altLang="en-US" sz="1400" dirty="0" smtClean="0">
                <a:solidFill>
                  <a:srgbClr val="000000"/>
                </a:solidFill>
                <a:latin typeface="仿宋" panose="02010609060101010101" pitchFamily="49" charset="-122"/>
                <a:ea typeface="仿宋" panose="02010609060101010101" pitchFamily="49" charset="-122"/>
              </a:rPr>
              <a:t>。</a:t>
            </a:r>
            <a:endParaRPr lang="en-US" altLang="zh-CN" sz="1400" dirty="0">
              <a:solidFill>
                <a:srgbClr val="000000"/>
              </a:solidFill>
              <a:latin typeface="仿宋" panose="02010609060101010101" pitchFamily="49" charset="-122"/>
              <a:ea typeface="仿宋" panose="02010609060101010101" pitchFamily="49" charset="-122"/>
            </a:endParaRPr>
          </a:p>
          <a:p>
            <a:pPr>
              <a:lnSpc>
                <a:spcPct val="120000"/>
              </a:lnSpc>
            </a:pPr>
            <a:r>
              <a:rPr lang="zh-CN" altLang="en-US" sz="1400" dirty="0" smtClean="0">
                <a:solidFill>
                  <a:srgbClr val="C00000"/>
                </a:solidFill>
                <a:latin typeface="仿宋" panose="02010609060101010101" pitchFamily="49" charset="-122"/>
                <a:ea typeface="仿宋" panose="02010609060101010101" pitchFamily="49" charset="-122"/>
              </a:rPr>
              <a:t>发明</a:t>
            </a:r>
            <a:r>
              <a:rPr lang="zh-CN" altLang="en-US" sz="1400" dirty="0">
                <a:solidFill>
                  <a:srgbClr val="C00000"/>
                </a:solidFill>
                <a:latin typeface="仿宋" panose="02010609060101010101" pitchFamily="49" charset="-122"/>
                <a:ea typeface="仿宋" panose="02010609060101010101" pitchFamily="49" charset="-122"/>
              </a:rPr>
              <a:t>万维网</a:t>
            </a:r>
            <a:r>
              <a:rPr lang="zh-CN" altLang="en-US" sz="1400" dirty="0">
                <a:solidFill>
                  <a:srgbClr val="000000"/>
                </a:solidFill>
                <a:latin typeface="仿宋" panose="02010609060101010101" pitchFamily="49" charset="-122"/>
                <a:ea typeface="仿宋" panose="02010609060101010101" pitchFamily="49" charset="-122"/>
              </a:rPr>
              <a:t>这个想法就是要有一个地方我们都能获得想要的东西。在万维网之前，大家的资料都在自己的系统里，彼此没有联系。从一个系统里找到你想要的信息之后，你得抄下来，再到另一个系统里去，有时候还要全文再输进去。所以万维网就是要让大家都联系起来。我觉得当时花时间做这样一个工作还是非常值得的。</a:t>
            </a:r>
            <a:endParaRPr lang="zh-CN" altLang="en-US" sz="1400" b="0" i="0" dirty="0">
              <a:solidFill>
                <a:srgbClr val="000000"/>
              </a:solidFill>
              <a:effectLst/>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02" y="1154624"/>
            <a:ext cx="1986043" cy="2026030"/>
          </a:xfrm>
          <a:prstGeom prst="rect">
            <a:avLst/>
          </a:prstGeom>
        </p:spPr>
      </p:pic>
    </p:spTree>
    <p:extLst>
      <p:ext uri="{BB962C8B-B14F-4D97-AF65-F5344CB8AC3E}">
        <p14:creationId xmlns:p14="http://schemas.microsoft.com/office/powerpoint/2010/main" val="11202435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Times New Roman" panose="02020603050405020304" pitchFamily="18" charset="0"/>
              </a:rPr>
              <a:t>Marc Andreessen</a:t>
            </a:r>
            <a:endParaRPr lang="zh-CN" altLang="en-US" dirty="0"/>
          </a:p>
        </p:txBody>
      </p:sp>
      <p:sp>
        <p:nvSpPr>
          <p:cNvPr id="4" name="矩形 3"/>
          <p:cNvSpPr/>
          <p:nvPr/>
        </p:nvSpPr>
        <p:spPr>
          <a:xfrm>
            <a:off x="433953" y="1084882"/>
            <a:ext cx="5866108" cy="2936188"/>
          </a:xfrm>
          <a:prstGeom prst="rect">
            <a:avLst/>
          </a:prstGeom>
        </p:spPr>
        <p:txBody>
          <a:bodyPr wrap="square">
            <a:spAutoFit/>
          </a:bodyPr>
          <a:lstStyle/>
          <a:p>
            <a:pPr>
              <a:lnSpc>
                <a:spcPct val="120000"/>
              </a:lnSpc>
            </a:pPr>
            <a:r>
              <a:rPr lang="en-US" altLang="zh-CN" sz="1400" dirty="0">
                <a:solidFill>
                  <a:srgbClr val="C00000"/>
                </a:solidFill>
              </a:rPr>
              <a:t>Mosaic</a:t>
            </a:r>
            <a:r>
              <a:rPr lang="zh-CN" altLang="en-US" sz="1400" dirty="0" smtClean="0">
                <a:solidFill>
                  <a:srgbClr val="C00000"/>
                </a:solidFill>
              </a:rPr>
              <a:t>浏览器</a:t>
            </a:r>
            <a:endParaRPr lang="en-US" altLang="zh-CN" sz="1400" dirty="0" smtClean="0"/>
          </a:p>
          <a:p>
            <a:pPr>
              <a:lnSpc>
                <a:spcPct val="120000"/>
              </a:lnSpc>
            </a:pPr>
            <a:r>
              <a:rPr lang="en-US" altLang="zh-CN" sz="1400" dirty="0" smtClean="0"/>
              <a:t>1993</a:t>
            </a:r>
            <a:r>
              <a:rPr lang="zh-CN" altLang="en-US" sz="1400" dirty="0"/>
              <a:t>年，美国伊利诺州的伊利诺大学的</a:t>
            </a:r>
            <a:r>
              <a:rPr lang="en-US" altLang="zh-CN" sz="1400" dirty="0"/>
              <a:t>NCSA</a:t>
            </a:r>
            <a:r>
              <a:rPr lang="zh-CN" altLang="en-US" sz="1400" dirty="0"/>
              <a:t>组织，发表了第一个可以显示图片的浏览器，命名为─「</a:t>
            </a:r>
            <a:r>
              <a:rPr lang="en-US" altLang="zh-CN" sz="1400" dirty="0"/>
              <a:t>MOSAIC</a:t>
            </a:r>
            <a:r>
              <a:rPr lang="zh-CN" altLang="en-US" sz="1400" dirty="0"/>
              <a:t>」。</a:t>
            </a:r>
            <a:r>
              <a:rPr lang="en-US" altLang="zh-CN" sz="1400" dirty="0"/>
              <a:t>MOSAIC</a:t>
            </a:r>
            <a:r>
              <a:rPr lang="zh-CN" altLang="en-US" sz="1400" dirty="0"/>
              <a:t>开发的中心人物</a:t>
            </a:r>
            <a:r>
              <a:rPr lang="zh-CN" altLang="en-US" sz="1400" b="1" dirty="0"/>
              <a:t>马克</a:t>
            </a:r>
            <a:r>
              <a:rPr lang="en-US" altLang="zh-CN" sz="1400" b="1" dirty="0"/>
              <a:t>·</a:t>
            </a:r>
            <a:r>
              <a:rPr lang="zh-CN" altLang="en-US" sz="1400" b="1" dirty="0"/>
              <a:t>安德森</a:t>
            </a:r>
            <a:r>
              <a:rPr lang="zh-CN" altLang="en-US" sz="1400" dirty="0"/>
              <a:t>和</a:t>
            </a:r>
            <a:r>
              <a:rPr lang="en-US" altLang="zh-CN" sz="1400" dirty="0"/>
              <a:t>SGI</a:t>
            </a:r>
            <a:r>
              <a:rPr lang="zh-CN" altLang="en-US" sz="1400" dirty="0"/>
              <a:t>公司的创始人</a:t>
            </a:r>
            <a:r>
              <a:rPr lang="zh-CN" altLang="en-US" sz="1400" b="1" dirty="0"/>
              <a:t>吉姆</a:t>
            </a:r>
            <a:r>
              <a:rPr lang="en-US" altLang="zh-CN" sz="1400" b="1" dirty="0"/>
              <a:t>·</a:t>
            </a:r>
            <a:r>
              <a:rPr lang="zh-CN" altLang="en-US" sz="1400" b="1" dirty="0"/>
              <a:t>克拉克</a:t>
            </a:r>
            <a:r>
              <a:rPr lang="zh-CN" altLang="en-US" sz="1400" dirty="0"/>
              <a:t>设立了「</a:t>
            </a:r>
            <a:r>
              <a:rPr lang="en-US" altLang="zh-CN" sz="1400" dirty="0"/>
              <a:t>MOSAIC Communication Corp.</a:t>
            </a:r>
            <a:r>
              <a:rPr lang="zh-CN" altLang="en-US" sz="1400" dirty="0"/>
              <a:t>」，</a:t>
            </a:r>
            <a:r>
              <a:rPr lang="en-US" altLang="zh-CN" sz="1400" dirty="0"/>
              <a:t>1994</a:t>
            </a:r>
            <a:r>
              <a:rPr lang="zh-CN" altLang="en-US" sz="1400" dirty="0"/>
              <a:t>年</a:t>
            </a:r>
            <a:r>
              <a:rPr lang="en-US" altLang="zh-CN" sz="1400" dirty="0"/>
              <a:t>11</a:t>
            </a:r>
            <a:r>
              <a:rPr lang="zh-CN" altLang="en-US" sz="1400" dirty="0"/>
              <a:t>月改名为「</a:t>
            </a:r>
            <a:r>
              <a:rPr lang="en-US" altLang="zh-CN" sz="1400" dirty="0"/>
              <a:t>Netscape Communication Corp.</a:t>
            </a:r>
            <a:r>
              <a:rPr lang="zh-CN" altLang="en-US" sz="1400" dirty="0"/>
              <a:t>」</a:t>
            </a:r>
            <a:r>
              <a:rPr lang="en-US" altLang="zh-CN" sz="1400" dirty="0"/>
              <a:t>-</a:t>
            </a:r>
            <a:r>
              <a:rPr lang="zh-CN" altLang="en-US" sz="1400" b="1" dirty="0"/>
              <a:t>网景</a:t>
            </a:r>
            <a:r>
              <a:rPr lang="zh-CN" altLang="en-US" sz="1400" dirty="0"/>
              <a:t>。 </a:t>
            </a:r>
            <a:r>
              <a:rPr lang="en-US" altLang="zh-CN" sz="1400" dirty="0"/>
              <a:t>1998</a:t>
            </a:r>
            <a:r>
              <a:rPr lang="zh-CN" altLang="en-US" sz="1400" dirty="0"/>
              <a:t>年</a:t>
            </a:r>
            <a:r>
              <a:rPr lang="en-US" altLang="zh-CN" sz="1400" dirty="0"/>
              <a:t>11</a:t>
            </a:r>
            <a:r>
              <a:rPr lang="zh-CN" altLang="en-US" sz="1400" dirty="0"/>
              <a:t>月网景被美国在线收购，而美国在线之后又成为时代华纳的一部分。</a:t>
            </a:r>
            <a:r>
              <a:rPr lang="en-US" altLang="zh-CN" sz="1400" dirty="0"/>
              <a:t>2003</a:t>
            </a:r>
            <a:r>
              <a:rPr lang="zh-CN" altLang="en-US" sz="1400" dirty="0"/>
              <a:t>年</a:t>
            </a:r>
            <a:r>
              <a:rPr lang="en-US" altLang="zh-CN" sz="1400" dirty="0"/>
              <a:t>5</a:t>
            </a:r>
            <a:r>
              <a:rPr lang="zh-CN" altLang="en-US" sz="1400" dirty="0"/>
              <a:t>月，微软和 </a:t>
            </a:r>
            <a:r>
              <a:rPr lang="en-US" altLang="zh-CN" sz="1400" dirty="0"/>
              <a:t>Netscape </a:t>
            </a:r>
            <a:r>
              <a:rPr lang="zh-CN" altLang="en-US" sz="1400" dirty="0"/>
              <a:t>的母公司达成一项协议，微软支付 </a:t>
            </a:r>
            <a:r>
              <a:rPr lang="en-US" altLang="zh-CN" sz="1400" dirty="0"/>
              <a:t>AOL7.5 </a:t>
            </a:r>
            <a:r>
              <a:rPr lang="zh-CN" altLang="en-US" sz="1400" dirty="0"/>
              <a:t>亿美元， </a:t>
            </a:r>
            <a:r>
              <a:rPr lang="en-US" altLang="zh-CN" sz="1400" dirty="0"/>
              <a:t>AOL </a:t>
            </a:r>
            <a:r>
              <a:rPr lang="zh-CN" altLang="en-US" sz="1400" dirty="0"/>
              <a:t>继续使用和推广 </a:t>
            </a:r>
            <a:r>
              <a:rPr lang="en-US" altLang="zh-CN" sz="1400" dirty="0"/>
              <a:t>IE </a:t>
            </a:r>
            <a:r>
              <a:rPr lang="zh-CN" altLang="en-US" sz="1400" dirty="0"/>
              <a:t>，取代 </a:t>
            </a:r>
            <a:r>
              <a:rPr lang="en-US" altLang="zh-CN" sz="1400" dirty="0"/>
              <a:t>Netscape </a:t>
            </a:r>
            <a:r>
              <a:rPr lang="zh-CN" altLang="en-US" sz="1400" dirty="0"/>
              <a:t>的位置。</a:t>
            </a:r>
            <a:r>
              <a:rPr lang="en-US" altLang="zh-CN" sz="1400" dirty="0"/>
              <a:t>2003</a:t>
            </a:r>
            <a:r>
              <a:rPr lang="zh-CN" altLang="en-US" sz="1400" dirty="0"/>
              <a:t>年</a:t>
            </a:r>
            <a:r>
              <a:rPr lang="en-US" altLang="zh-CN" sz="1400" dirty="0"/>
              <a:t>7</a:t>
            </a:r>
            <a:r>
              <a:rPr lang="zh-CN" altLang="en-US" sz="1400" dirty="0"/>
              <a:t>月</a:t>
            </a:r>
            <a:r>
              <a:rPr lang="en-US" altLang="zh-CN" sz="1400" dirty="0"/>
              <a:t>15</a:t>
            </a:r>
            <a:r>
              <a:rPr lang="zh-CN" altLang="en-US" sz="1400" dirty="0"/>
              <a:t>日时代华纳解散网景公司，大部分程序员被解雇，网景的标志也从办公大楼中去除。网景现在只作为一个商标存在。美国在线目前使用网景的商标提供为一个廉价因特网服务提供商服务。</a:t>
            </a:r>
            <a:endParaRPr lang="zh-CN" altLang="en-US" sz="1400" b="0" i="0" dirty="0">
              <a:solidFill>
                <a:srgbClr val="000000"/>
              </a:solidFill>
              <a:effectLst/>
              <a:latin typeface="仿宋" panose="02010609060101010101" pitchFamily="49" charset="-122"/>
              <a:ea typeface="仿宋" panose="02010609060101010101" pitchFamily="49" charset="-122"/>
            </a:endParaRPr>
          </a:p>
        </p:txBody>
      </p:sp>
      <p:pic>
        <p:nvPicPr>
          <p:cNvPr id="6" name="Picture 6" descr="http://upload.wikimedia.org/wikipedia/commons/thumb/7/75/Marc_Andreessen.jpg/200px-Marc_Andreesse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047" y="1084882"/>
            <a:ext cx="1952625"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85833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a:t>
            </a:r>
            <a:r>
              <a:rPr kumimoji="1" lang="zh-CN" altLang="en-US" sz="1400" b="1" dirty="0" smtClean="0">
                <a:solidFill>
                  <a:srgbClr val="0033CC"/>
                </a:solidFill>
                <a:latin typeface="微软雅黑" pitchFamily="34" charset="-122"/>
                <a:ea typeface="微软雅黑" pitchFamily="34" charset="-122"/>
              </a:rPr>
              <a:t>委员会 </a:t>
            </a:r>
            <a:r>
              <a:rPr kumimoji="1" lang="en-US" altLang="zh-CN" sz="1400" b="1" dirty="0" smtClean="0">
                <a:solidFill>
                  <a:srgbClr val="0033CC"/>
                </a:solidFill>
                <a:latin typeface="微软雅黑" pitchFamily="34" charset="-122"/>
                <a:ea typeface="微软雅黑" pitchFamily="34" charset="-122"/>
              </a:rPr>
              <a:t>IAB </a:t>
            </a:r>
            <a:endParaRPr kumimoji="1" lang="en-US" altLang="zh-CN" sz="1400" b="1" dirty="0">
              <a:solidFill>
                <a:srgbClr val="0033CC"/>
              </a:solidFill>
              <a:latin typeface="微软雅黑" pitchFamily="34" charset="-122"/>
              <a:ea typeface="微软雅黑"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a:extLst/>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itchFamily="34" charset="-122"/>
              </a:rPr>
              <a:t>组织架构</a:t>
            </a:r>
            <a:endParaRPr lang="zh-CN" altLang="en-US" sz="1600" b="1" dirty="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solidFill>
                    <a:schemeClr val="bg2">
                      <a:lumMod val="25000"/>
                    </a:schemeClr>
                  </a:solidFill>
                  <a:latin typeface="微软雅黑" panose="020B0503020204020204" pitchFamily="34" charset="-122"/>
                  <a:ea typeface="微软雅黑" panose="020B0503020204020204" pitchFamily="34" charset="-122"/>
                </a:rPr>
                <a:t>草案标准</a:t>
              </a:r>
              <a:endParaRPr lang="en-US" altLang="zh-CN" sz="1100" b="1" kern="1200" dirty="0" smtClean="0">
                <a:solidFill>
                  <a:schemeClr val="bg2">
                    <a:lumMod val="25000"/>
                  </a:schemeClr>
                </a:solidFill>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solidFill>
                    <a:schemeClr val="bg2">
                      <a:lumMod val="25000"/>
                    </a:schemeClr>
                  </a:solidFill>
                  <a:latin typeface="微软雅黑" panose="020B0503020204020204" pitchFamily="34" charset="-122"/>
                  <a:ea typeface="微软雅黑" panose="020B0503020204020204" pitchFamily="34" charset="-122"/>
                </a:rPr>
                <a:t> </a:t>
              </a:r>
              <a:r>
                <a:rPr lang="en-US" altLang="en-US" sz="1100" b="1" dirty="0">
                  <a:solidFill>
                    <a:schemeClr val="bg2">
                      <a:lumMod val="25000"/>
                    </a:schemeClr>
                  </a:solidFill>
                  <a:latin typeface="微软雅黑" panose="020B0503020204020204" pitchFamily="34" charset="-122"/>
                  <a:ea typeface="微软雅黑" panose="020B0503020204020204" pitchFamily="34" charset="-122"/>
                </a:rPr>
                <a:t>(Draft </a:t>
              </a:r>
              <a:r>
                <a:rPr lang="en-US" altLang="en-US" sz="1100" b="1" kern="1200" dirty="0" smtClean="0">
                  <a:solidFill>
                    <a:schemeClr val="bg2">
                      <a:lumMod val="25000"/>
                    </a:schemeClr>
                  </a:solidFill>
                  <a:latin typeface="微软雅黑" panose="020B0503020204020204" pitchFamily="34" charset="-122"/>
                  <a:ea typeface="微软雅黑" panose="020B0503020204020204" pitchFamily="34" charset="-122"/>
                </a:rPr>
                <a:t>Standard</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a:xfrm>
            <a:off x="466344" y="1034019"/>
            <a:ext cx="3875068" cy="3312601"/>
          </a:xfrm>
        </p:spPr>
        <p:txBody>
          <a:bodyPr/>
          <a:lstStyle/>
          <a:p>
            <a:pPr marL="0" indent="0" fontAlgn="auto">
              <a:lnSpc>
                <a:spcPct val="130000"/>
              </a:lnSpc>
              <a:buClr>
                <a:srgbClr val="0070C0"/>
              </a:buClr>
              <a:buNone/>
              <a:defRPr/>
            </a:pPr>
            <a:r>
              <a:rPr lang="zh-CN" altLang="en-US" sz="1600" dirty="0" smtClean="0"/>
              <a:t>从</a:t>
            </a:r>
            <a:r>
              <a:rPr lang="zh-CN" altLang="en-US" sz="1600" dirty="0"/>
              <a:t>互联网的工作方式上看，可以划分为两大块：</a:t>
            </a:r>
            <a:endParaRPr lang="en-US" altLang="zh-CN" sz="1600" dirty="0" smtClean="0">
              <a:solidFill>
                <a:srgbClr val="0000FF"/>
              </a:solidFill>
            </a:endParaRPr>
          </a:p>
          <a:p>
            <a:pPr marL="268288" indent="-268288" fontAlgn="auto">
              <a:lnSpc>
                <a:spcPct val="130000"/>
              </a:lnSpc>
              <a:buClr>
                <a:srgbClr val="0070C0"/>
              </a:buClr>
              <a:defRPr/>
            </a:pPr>
            <a:r>
              <a:rPr lang="zh-CN" altLang="en-US" sz="1600" dirty="0" smtClean="0">
                <a:solidFill>
                  <a:srgbClr val="C00000"/>
                </a:solidFill>
              </a:rPr>
              <a:t>边缘</a:t>
            </a:r>
            <a:r>
              <a:rPr lang="zh-CN" altLang="en-US" sz="1600" dirty="0">
                <a:solidFill>
                  <a:srgbClr val="C00000"/>
                </a:solidFill>
              </a:rPr>
              <a:t>部分： </a:t>
            </a:r>
            <a:r>
              <a:rPr lang="zh-CN" altLang="en-US" sz="1600" dirty="0"/>
              <a:t>由所有连接在互联网上的</a:t>
            </a:r>
            <a:r>
              <a:rPr lang="zh-CN" altLang="en-US" sz="1600" dirty="0">
                <a:solidFill>
                  <a:srgbClr val="0000FF"/>
                </a:solidFill>
              </a:rPr>
              <a:t>主机</a:t>
            </a:r>
            <a:r>
              <a:rPr lang="zh-CN" altLang="en-US" sz="1600" dirty="0" smtClean="0"/>
              <a:t>组成，由用户</a:t>
            </a:r>
            <a:r>
              <a:rPr lang="zh-CN" altLang="en-US" sz="1600" dirty="0"/>
              <a:t>直接</a:t>
            </a:r>
            <a:r>
              <a:rPr lang="zh-CN" altLang="en-US" sz="1600" dirty="0" smtClean="0"/>
              <a:t>使用，</a:t>
            </a:r>
            <a:r>
              <a:rPr lang="zh-CN" altLang="en-US" sz="1600" dirty="0"/>
              <a:t>用来进行通信（传送数据、音频或视频）和资源共享。</a:t>
            </a:r>
          </a:p>
          <a:p>
            <a:pPr marL="268288" indent="-268288" fontAlgn="auto">
              <a:lnSpc>
                <a:spcPct val="130000"/>
              </a:lnSpc>
              <a:buClr>
                <a:srgbClr val="0070C0"/>
              </a:buClr>
              <a:defRPr/>
            </a:pPr>
            <a:r>
              <a:rPr lang="zh-CN" altLang="en-US" sz="1600" dirty="0">
                <a:solidFill>
                  <a:srgbClr val="C00000"/>
                </a:solidFill>
              </a:rPr>
              <a:t>核心部分：</a:t>
            </a:r>
            <a:r>
              <a:rPr lang="zh-CN" altLang="en-US" sz="1600" dirty="0"/>
              <a:t>由大量</a:t>
            </a:r>
            <a:r>
              <a:rPr lang="zh-CN" altLang="en-US" sz="1600" dirty="0">
                <a:solidFill>
                  <a:srgbClr val="0000FF"/>
                </a:solidFill>
              </a:rPr>
              <a:t>网络</a:t>
            </a:r>
            <a:r>
              <a:rPr lang="zh-CN" altLang="en-US" sz="1600" dirty="0"/>
              <a:t>和连接这些网络的</a:t>
            </a:r>
            <a:r>
              <a:rPr lang="zh-CN" altLang="en-US" sz="1600" dirty="0">
                <a:solidFill>
                  <a:srgbClr val="0000FF"/>
                </a:solidFill>
              </a:rPr>
              <a:t>路由器</a:t>
            </a:r>
            <a:r>
              <a:rPr lang="zh-CN" altLang="en-US" sz="1600" dirty="0" smtClean="0"/>
              <a:t>组成，为</a:t>
            </a:r>
            <a:r>
              <a:rPr lang="zh-CN" altLang="en-US" sz="1600" dirty="0"/>
              <a:t>边缘部分提供</a:t>
            </a:r>
            <a:r>
              <a:rPr lang="zh-CN" altLang="en-US" sz="1600" dirty="0" smtClean="0"/>
              <a:t>服务（</a:t>
            </a:r>
            <a:r>
              <a:rPr lang="zh-CN" altLang="en-US" sz="1600" dirty="0"/>
              <a:t>提供连通性和交换）</a:t>
            </a:r>
            <a:r>
              <a:rPr lang="zh-CN" altLang="en-US" sz="1600" dirty="0" smtClean="0"/>
              <a:t>。</a:t>
            </a:r>
            <a:endParaRPr lang="en-US" altLang="zh-CN" sz="1600" dirty="0" smtClean="0"/>
          </a:p>
          <a:p>
            <a:pPr>
              <a:lnSpc>
                <a:spcPct val="130000"/>
              </a:lnSpc>
            </a:pPr>
            <a:endParaRPr lang="zh-CN" altLang="en-US" sz="1600" dirty="0"/>
          </a:p>
        </p:txBody>
      </p:sp>
      <p:grpSp>
        <p:nvGrpSpPr>
          <p:cNvPr id="4" name="Group 174"/>
          <p:cNvGrpSpPr/>
          <p:nvPr/>
        </p:nvGrpSpPr>
        <p:grpSpPr bwMode="auto">
          <a:xfrm>
            <a:off x="4182386" y="1796994"/>
            <a:ext cx="4846472" cy="2549625"/>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6"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7"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4"/>
            <p:cNvGrpSpPr/>
            <p:nvPr/>
          </p:nvGrpSpPr>
          <p:grpSpPr bwMode="auto">
            <a:xfrm>
              <a:off x="1385" y="2250"/>
              <a:ext cx="568" cy="309"/>
              <a:chOff x="130" y="1123"/>
              <a:chExt cx="568" cy="309"/>
            </a:xfrm>
          </p:grpSpPr>
          <p:sp>
            <p:nvSpPr>
              <p:cNvPr id="7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9"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4"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5"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6" name="Picture 115"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8"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1"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4"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5" name="Group 126"/>
            <p:cNvGrpSpPr/>
            <p:nvPr/>
          </p:nvGrpSpPr>
          <p:grpSpPr bwMode="auto">
            <a:xfrm>
              <a:off x="2182" y="2681"/>
              <a:ext cx="568" cy="309"/>
              <a:chOff x="130" y="1123"/>
              <a:chExt cx="568" cy="309"/>
            </a:xfrm>
          </p:grpSpPr>
          <p:sp>
            <p:nvSpPr>
              <p:cNvPr id="6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6" name="Group 138"/>
            <p:cNvGrpSpPr/>
            <p:nvPr/>
          </p:nvGrpSpPr>
          <p:grpSpPr bwMode="auto">
            <a:xfrm>
              <a:off x="3243" y="2659"/>
              <a:ext cx="568" cy="309"/>
              <a:chOff x="130" y="1123"/>
              <a:chExt cx="568" cy="309"/>
            </a:xfrm>
          </p:grpSpPr>
          <p:sp>
            <p:nvSpPr>
              <p:cNvPr id="5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50"/>
            <p:cNvGrpSpPr/>
            <p:nvPr/>
          </p:nvGrpSpPr>
          <p:grpSpPr bwMode="auto">
            <a:xfrm>
              <a:off x="3706" y="2216"/>
              <a:ext cx="568" cy="309"/>
              <a:chOff x="130" y="1123"/>
              <a:chExt cx="568" cy="309"/>
            </a:xfrm>
          </p:grpSpPr>
          <p:sp>
            <p:nvSpPr>
              <p:cNvPr id="4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62"/>
            <p:cNvGrpSpPr/>
            <p:nvPr/>
          </p:nvGrpSpPr>
          <p:grpSpPr bwMode="auto">
            <a:xfrm>
              <a:off x="2643" y="1933"/>
              <a:ext cx="568" cy="309"/>
              <a:chOff x="130" y="1123"/>
              <a:chExt cx="568" cy="309"/>
            </a:xfrm>
          </p:grpSpPr>
          <p:sp>
            <p:nvSpPr>
              <p:cNvPr id="2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cxnSp>
        <p:nvCxnSpPr>
          <p:cNvPr id="84" name="直接箭头连接符 83"/>
          <p:cNvCxnSpPr>
            <a:stCxn id="85" idx="0"/>
            <a:endCxn id="9" idx="1"/>
          </p:cNvCxnSpPr>
          <p:nvPr/>
        </p:nvCxnSpPr>
        <p:spPr>
          <a:xfrm flipV="1">
            <a:off x="5223085" y="3364921"/>
            <a:ext cx="315634" cy="105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4669087" y="4420748"/>
            <a:ext cx="1107996" cy="369332"/>
          </a:xfrm>
          <a:prstGeom prst="rect">
            <a:avLst/>
          </a:prstGeom>
          <a:noFill/>
        </p:spPr>
        <p:txBody>
          <a:bodyPr wrap="none" rtlCol="0">
            <a:spAutoFit/>
          </a:bodyPr>
          <a:lstStyle/>
          <a:p>
            <a:r>
              <a:rPr lang="zh-CN" altLang="en-US" dirty="0" smtClean="0">
                <a:solidFill>
                  <a:srgbClr val="FF0000"/>
                </a:solidFill>
              </a:rPr>
              <a:t>通信子网</a:t>
            </a:r>
            <a:endParaRPr lang="zh-CN" altLang="en-US" dirty="0">
              <a:solidFill>
                <a:srgbClr val="FF0000"/>
              </a:solidFill>
            </a:endParaRPr>
          </a:p>
        </p:txBody>
      </p:sp>
      <p:sp>
        <p:nvSpPr>
          <p:cNvPr id="86" name="文本框 85"/>
          <p:cNvSpPr txBox="1"/>
          <p:nvPr/>
        </p:nvSpPr>
        <p:spPr>
          <a:xfrm>
            <a:off x="4331418" y="1377833"/>
            <a:ext cx="1107996" cy="369332"/>
          </a:xfrm>
          <a:prstGeom prst="rect">
            <a:avLst/>
          </a:prstGeom>
          <a:noFill/>
        </p:spPr>
        <p:txBody>
          <a:bodyPr wrap="none" rtlCol="0">
            <a:spAutoFit/>
          </a:bodyPr>
          <a:lstStyle/>
          <a:p>
            <a:r>
              <a:rPr lang="zh-CN" altLang="en-US" dirty="0" smtClean="0">
                <a:solidFill>
                  <a:srgbClr val="FF0000"/>
                </a:solidFill>
              </a:rPr>
              <a:t>资源子网</a:t>
            </a:r>
            <a:endParaRPr lang="zh-CN" altLang="en-US" dirty="0">
              <a:solidFill>
                <a:srgbClr val="FF0000"/>
              </a:solidFill>
            </a:endParaRPr>
          </a:p>
        </p:txBody>
      </p:sp>
      <p:cxnSp>
        <p:nvCxnSpPr>
          <p:cNvPr id="87" name="直接箭头连接符 86"/>
          <p:cNvCxnSpPr>
            <a:stCxn id="86" idx="2"/>
            <a:endCxn id="16" idx="0"/>
          </p:cNvCxnSpPr>
          <p:nvPr/>
        </p:nvCxnSpPr>
        <p:spPr>
          <a:xfrm>
            <a:off x="4885416" y="1747165"/>
            <a:ext cx="287523" cy="48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3868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
        <p:nvSpPr>
          <p:cNvPr id="9" name="Rectangle 6"/>
          <p:cNvSpPr>
            <a:spLocks noChangeArrowheads="1"/>
          </p:cNvSpPr>
          <p:nvPr/>
        </p:nvSpPr>
        <p:spPr bwMode="auto">
          <a:xfrm>
            <a:off x="79971" y="4296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a:t>
            </a:r>
            <a:r>
              <a:rPr lang="zh-CN" altLang="en-US" sz="2000" b="1" dirty="0" smtClean="0">
                <a:solidFill>
                  <a:schemeClr val="bg1"/>
                </a:solidFill>
                <a:latin typeface="微软雅黑" pitchFamily="34" charset="-122"/>
                <a:ea typeface="微软雅黑" pitchFamily="34" charset="-122"/>
              </a:rPr>
              <a:t>时代：以</a:t>
            </a:r>
            <a:r>
              <a:rPr lang="zh-CN" altLang="en-US" sz="2000" b="1" dirty="0">
                <a:solidFill>
                  <a:schemeClr val="bg1"/>
                </a:solidFill>
                <a:latin typeface="微软雅黑" pitchFamily="34" charset="-122"/>
                <a:ea typeface="微软雅黑" pitchFamily="34" charset="-122"/>
              </a:rPr>
              <a:t>网络为</a:t>
            </a:r>
            <a:r>
              <a:rPr lang="zh-CN" altLang="en-US" sz="2000" b="1" dirty="0" smtClean="0">
                <a:solidFill>
                  <a:schemeClr val="bg1"/>
                </a:solidFill>
                <a:latin typeface="微软雅黑" pitchFamily="34" charset="-122"/>
                <a:ea typeface="微软雅黑" pitchFamily="34" charset="-122"/>
              </a:rPr>
              <a:t>核心</a:t>
            </a:r>
            <a:endParaRPr lang="fr-FR" altLang="zh-CN" sz="2000" b="1" dirty="0">
              <a:solidFill>
                <a:schemeClr val="bg1"/>
              </a:solidFill>
              <a:latin typeface="微软雅黑" pitchFamily="34" charset="-122"/>
              <a:ea typeface="微软雅黑" pitchFamily="34" charset="-122"/>
            </a:endParaRPr>
          </a:p>
        </p:txBody>
      </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a:t>
            </a:r>
            <a:r>
              <a:rPr lang="zh-CN" altLang="en-US" sz="2000" b="1" dirty="0" smtClean="0">
                <a:solidFill>
                  <a:schemeClr val="bg1"/>
                </a:solidFill>
                <a:latin typeface="微软雅黑" pitchFamily="34" charset="-122"/>
                <a:ea typeface="微软雅黑" pitchFamily="34" charset="-122"/>
              </a:rPr>
              <a:t>联网</a:t>
            </a:r>
            <a:endParaRPr lang="zh-CN" altLang="en-US" sz="2000" b="1" dirty="0">
              <a:solidFill>
                <a:schemeClr val="bg1"/>
              </a:solidFill>
              <a:latin typeface="微软雅黑" pitchFamily="34" charset="-122"/>
              <a:ea typeface="微软雅黑"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人人</a:t>
            </a:r>
            <a:r>
              <a:rPr lang="zh-CN" altLang="en-US" sz="2000" b="1" dirty="0">
                <a:solidFill>
                  <a:schemeClr val="bg1"/>
                </a:solidFill>
                <a:latin typeface="微软雅黑" pitchFamily="34" charset="-122"/>
                <a:ea typeface="微软雅黑" pitchFamily="34" charset="-122"/>
              </a:rPr>
              <a:t>用网</a:t>
            </a:r>
          </a:p>
        </p:txBody>
      </p:sp>
      <p:sp>
        <p:nvSpPr>
          <p:cNvPr id="2" name="矩形 1"/>
          <p:cNvSpPr/>
          <p:nvPr/>
        </p:nvSpPr>
        <p:spPr>
          <a:xfrm>
            <a:off x="1131541" y="533587"/>
            <a:ext cx="2492990" cy="369332"/>
          </a:xfrm>
          <a:prstGeom prst="rect">
            <a:avLst/>
          </a:prstGeom>
        </p:spPr>
        <p:txBody>
          <a:bodyPr wrap="none">
            <a:spAutoFit/>
          </a:bodyPr>
          <a:lstStyle/>
          <a:p>
            <a:r>
              <a:rPr lang="zh-CN" altLang="en-US" b="1" dirty="0">
                <a:solidFill>
                  <a:srgbClr val="FF0000"/>
                </a:solidFill>
                <a:latin typeface="+mn-ea"/>
                <a:ea typeface="+mn-ea"/>
              </a:rPr>
              <a:t>我们生活在互联网时代</a:t>
            </a:r>
          </a:p>
        </p:txBody>
      </p:sp>
    </p:spTree>
    <p:extLst>
      <p:ext uri="{BB962C8B-B14F-4D97-AF65-F5344CB8AC3E}">
        <p14:creationId xmlns:p14="http://schemas.microsoft.com/office/powerpoint/2010/main" val="384677236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a:t>
              </a:r>
              <a:r>
                <a:rPr kumimoji="1" lang="zh-CN" altLang="en-US" sz="1050" b="1" dirty="0" smtClean="0">
                  <a:solidFill>
                    <a:srgbClr val="0000FF"/>
                  </a:solidFill>
                  <a:latin typeface="Times New Roman" pitchFamily="18" charset="0"/>
                  <a:ea typeface="微软雅黑" pitchFamily="34" charset="-122"/>
                </a:rPr>
                <a:t>手机</a:t>
              </a:r>
              <a:endParaRPr kumimoji="1" lang="zh-CN" altLang="en-US" sz="1050" b="1" dirty="0">
                <a:solidFill>
                  <a:srgbClr val="0000FF"/>
                </a:solidFill>
                <a:latin typeface="Times New Roman" pitchFamily="18" charset="0"/>
                <a:ea typeface="微软雅黑"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服务器</a:t>
            </a:r>
            <a:endParaRPr kumimoji="1" lang="zh-CN" altLang="en-US" sz="1200" b="1" dirty="0">
              <a:solidFill>
                <a:srgbClr val="0000FF"/>
              </a:solidFill>
              <a:latin typeface="Times New Roman" pitchFamily="18" charset="0"/>
              <a:ea typeface="微软雅黑" pitchFamily="34" charset="-122"/>
            </a:endParaRPr>
          </a:p>
        </p:txBody>
      </p:sp>
      <p:cxnSp>
        <p:nvCxnSpPr>
          <p:cNvPr id="3" name="曲线连接符 2"/>
          <p:cNvCxnSpPr>
            <a:stCxn id="13" idx="2"/>
            <a:endCxn id="30" idx="1"/>
          </p:cNvCxnSpPr>
          <p:nvPr/>
        </p:nvCxnSpPr>
        <p:spPr>
          <a:xfrm rot="16200000" flipH="1">
            <a:off x="3844180" y="827585"/>
            <a:ext cx="1256573" cy="4318417"/>
          </a:xfrm>
          <a:prstGeom prst="curvedConnector2">
            <a:avLst/>
          </a:prstGeom>
          <a:ln>
            <a:solidFill>
              <a:srgbClr val="FF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713129" y="3115036"/>
            <a:ext cx="646331" cy="369332"/>
          </a:xfrm>
          <a:prstGeom prst="rect">
            <a:avLst/>
          </a:prstGeom>
          <a:noFill/>
        </p:spPr>
        <p:txBody>
          <a:bodyPr wrap="none" rtlCol="0">
            <a:spAutoFit/>
          </a:bodyPr>
          <a:lstStyle/>
          <a:p>
            <a:r>
              <a:rPr lang="zh-CN" altLang="en-US" dirty="0"/>
              <a:t>通信</a:t>
            </a:r>
          </a:p>
        </p:txBody>
      </p:sp>
    </p:spTree>
    <p:extLst>
      <p:ext uri="{BB962C8B-B14F-4D97-AF65-F5344CB8AC3E}">
        <p14:creationId xmlns:p14="http://schemas.microsoft.com/office/powerpoint/2010/main" val="2706189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A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a:t>
            </a:r>
            <a:r>
              <a:rPr lang="zh-CN" altLang="en-US" sz="2000" b="1" dirty="0" smtClean="0">
                <a:solidFill>
                  <a:schemeClr val="bg1"/>
                </a:solidFill>
                <a:latin typeface="微软雅黑" pitchFamily="34" charset="-122"/>
                <a:ea typeface="微软雅黑" pitchFamily="34" charset="-122"/>
              </a:rPr>
              <a:t>主机 </a:t>
            </a:r>
            <a:r>
              <a:rPr lang="en-US" altLang="zh-CN" sz="2000" b="1" dirty="0" smtClean="0">
                <a:solidFill>
                  <a:schemeClr val="bg1"/>
                </a:solidFill>
                <a:latin typeface="微软雅黑" pitchFamily="34" charset="-122"/>
                <a:ea typeface="微软雅黑" pitchFamily="34" charset="-122"/>
              </a:rPr>
              <a:t>B </a:t>
            </a:r>
            <a:r>
              <a:rPr lang="zh-CN" altLang="en-US" sz="2000" b="1" dirty="0" smtClean="0">
                <a:solidFill>
                  <a:schemeClr val="bg1"/>
                </a:solidFill>
                <a:latin typeface="微软雅黑" pitchFamily="34" charset="-122"/>
                <a:ea typeface="微软雅黑" pitchFamily="34" charset="-122"/>
              </a:rPr>
              <a:t>上</a:t>
            </a:r>
            <a:r>
              <a:rPr lang="zh-CN" altLang="en-US" sz="2000" b="1" dirty="0">
                <a:solidFill>
                  <a:schemeClr val="bg1"/>
                </a:solidFill>
                <a:latin typeface="微软雅黑" pitchFamily="34" charset="-122"/>
                <a:ea typeface="微软雅黑" pitchFamily="34" charset="-122"/>
              </a:rPr>
              <a:t>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extLst>
      <p:ext uri="{BB962C8B-B14F-4D97-AF65-F5344CB8AC3E}">
        <p14:creationId xmlns:p14="http://schemas.microsoft.com/office/powerpoint/2010/main" val="90392730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p>
        </p:txBody>
      </p:sp>
    </p:spTree>
    <p:extLst>
      <p:ext uri="{BB962C8B-B14F-4D97-AF65-F5344CB8AC3E}">
        <p14:creationId xmlns:p14="http://schemas.microsoft.com/office/powerpoint/2010/main" val="236293688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p>
        </p:txBody>
      </p:sp>
    </p:spTree>
    <p:extLst>
      <p:ext uri="{BB962C8B-B14F-4D97-AF65-F5344CB8AC3E}">
        <p14:creationId xmlns:p14="http://schemas.microsoft.com/office/powerpoint/2010/main" val="244201009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sz="1800" dirty="0" smtClean="0"/>
              <a:t>是</a:t>
            </a:r>
            <a:r>
              <a:rPr lang="zh-CN" altLang="en-US" sz="1800" dirty="0"/>
              <a:t>互联网中最复杂的部分</a:t>
            </a:r>
            <a:r>
              <a:rPr lang="zh-CN" altLang="en-US" sz="1800" dirty="0" smtClean="0"/>
              <a:t>。</a:t>
            </a:r>
          </a:p>
          <a:p>
            <a:r>
              <a:rPr lang="zh-CN" altLang="en-US" sz="1800" dirty="0" smtClean="0"/>
              <a:t>向网络边缘中的主机</a:t>
            </a:r>
            <a:r>
              <a:rPr lang="zh-CN" altLang="en-US" sz="1800" dirty="0" smtClean="0">
                <a:solidFill>
                  <a:srgbClr val="C00000"/>
                </a:solidFill>
              </a:rPr>
              <a:t>提供连通性，</a:t>
            </a:r>
            <a:r>
              <a:rPr lang="zh-CN" altLang="en-US" sz="1800" dirty="0" smtClean="0"/>
              <a:t>使任何一台主机都能够向其他主机通信。</a:t>
            </a:r>
            <a:endParaRPr lang="en-US" altLang="zh-CN" sz="1800" dirty="0" smtClean="0"/>
          </a:p>
          <a:p>
            <a:endParaRPr lang="zh-CN" altLang="en-US" sz="1800" dirty="0" smtClean="0"/>
          </a:p>
          <a:p>
            <a:endParaRPr lang="zh-CN" altLang="en-US" sz="1800"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18038" y="1825793"/>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b="1" dirty="0" smtClean="0">
                <a:latin typeface="微软雅黑" pitchFamily="34" charset="-122"/>
                <a:ea typeface="微软雅黑" pitchFamily="34" charset="-122"/>
              </a:rPr>
              <a:t>核心功能：</a:t>
            </a:r>
            <a:r>
              <a:rPr lang="zh-CN" altLang="en-US" b="1" dirty="0" smtClean="0">
                <a:solidFill>
                  <a:srgbClr val="FF0000"/>
                </a:solidFill>
                <a:latin typeface="微软雅黑" pitchFamily="34" charset="-122"/>
                <a:ea typeface="微软雅黑" pitchFamily="34" charset="-122"/>
              </a:rPr>
              <a:t>路由和转发</a:t>
            </a:r>
            <a:endParaRPr lang="en-US" altLang="zh-CN" b="1" dirty="0" smtClean="0">
              <a:solidFill>
                <a:srgbClr val="FF0000"/>
              </a:solidFill>
              <a:latin typeface="微软雅黑" pitchFamily="34" charset="-122"/>
              <a:ea typeface="微软雅黑" pitchFamily="34" charset="-122"/>
            </a:endParaRP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b="1" dirty="0" smtClean="0">
                <a:latin typeface="微软雅黑" pitchFamily="34" charset="-122"/>
                <a:ea typeface="微软雅黑" pitchFamily="34" charset="-122"/>
              </a:rPr>
              <a:t>在</a:t>
            </a:r>
            <a:r>
              <a:rPr lang="zh-CN" altLang="en-US" b="1" dirty="0">
                <a:latin typeface="微软雅黑" pitchFamily="34" charset="-122"/>
                <a:ea typeface="微软雅黑" pitchFamily="34" charset="-122"/>
              </a:rPr>
              <a:t>网络核心部分起特殊作用的是</a:t>
            </a:r>
            <a:r>
              <a:rPr lang="zh-CN" altLang="en-US" b="1" dirty="0">
                <a:solidFill>
                  <a:srgbClr val="C00000"/>
                </a:solidFill>
                <a:latin typeface="微软雅黑" pitchFamily="34" charset="-122"/>
                <a:ea typeface="微软雅黑" pitchFamily="34" charset="-122"/>
              </a:rPr>
              <a:t>路由器</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(router)</a:t>
            </a:r>
            <a:r>
              <a:rPr lang="zh-CN" altLang="en-US"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b="1" dirty="0">
                <a:latin typeface="微软雅黑" pitchFamily="34" charset="-122"/>
                <a:ea typeface="微软雅黑" pitchFamily="34" charset="-122"/>
              </a:rPr>
              <a:t>路由器是实现</a:t>
            </a:r>
            <a:r>
              <a:rPr lang="zh-CN" altLang="en-US" b="1" dirty="0">
                <a:solidFill>
                  <a:srgbClr val="C00000"/>
                </a:solidFill>
                <a:latin typeface="微软雅黑" pitchFamily="34" charset="-122"/>
                <a:ea typeface="微软雅黑" pitchFamily="34" charset="-122"/>
              </a:rPr>
              <a:t>分组交换</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(packet switching) </a:t>
            </a:r>
            <a:r>
              <a:rPr lang="zh-CN" altLang="en-US" b="1" dirty="0">
                <a:latin typeface="微软雅黑" pitchFamily="34" charset="-122"/>
                <a:ea typeface="微软雅黑" pitchFamily="34" charset="-122"/>
              </a:rPr>
              <a:t>的关键构件，其任务是</a:t>
            </a:r>
            <a:r>
              <a:rPr lang="zh-CN" altLang="en-US" b="1" dirty="0">
                <a:solidFill>
                  <a:srgbClr val="C00000"/>
                </a:solidFill>
                <a:latin typeface="微软雅黑" pitchFamily="34" charset="-122"/>
                <a:ea typeface="微软雅黑" pitchFamily="34" charset="-122"/>
              </a:rPr>
              <a:t>转发</a:t>
            </a:r>
            <a:r>
              <a:rPr lang="zh-CN" altLang="en-US" b="1" dirty="0">
                <a:latin typeface="微软雅黑" pitchFamily="34" charset="-122"/>
                <a:ea typeface="微软雅黑" pitchFamily="34" charset="-122"/>
              </a:rPr>
              <a:t>收到的</a:t>
            </a:r>
            <a:r>
              <a:rPr lang="zh-CN" altLang="en-US" b="1" dirty="0" smtClean="0">
                <a:latin typeface="微软雅黑" pitchFamily="34" charset="-122"/>
                <a:ea typeface="微软雅黑" pitchFamily="34" charset="-122"/>
              </a:rPr>
              <a:t>分组。</a:t>
            </a:r>
            <a:endParaRPr lang="zh-CN" altLang="en-US" b="1" dirty="0">
              <a:latin typeface="微软雅黑" pitchFamily="34" charset="-122"/>
              <a:ea typeface="微软雅黑"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59939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a:xfrm>
            <a:off x="466344" y="1040459"/>
            <a:ext cx="3446224" cy="3299721"/>
          </a:xfrm>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smtClean="0"/>
              <a:t>报文交换 等</a:t>
            </a:r>
            <a:r>
              <a:rPr lang="zh-CN" altLang="en-US" dirty="0"/>
              <a:t>。</a:t>
            </a:r>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p>
          <a:p>
            <a:endParaRPr lang="zh-CN" altLang="en-US" dirty="0"/>
          </a:p>
        </p:txBody>
      </p:sp>
      <p:pic>
        <p:nvPicPr>
          <p:cNvPr id="147" name="图片 146"/>
          <p:cNvPicPr>
            <a:picLocks noChangeAspect="1"/>
          </p:cNvPicPr>
          <p:nvPr/>
        </p:nvPicPr>
        <p:blipFill>
          <a:blip r:embed="rId2"/>
          <a:stretch>
            <a:fillRect/>
          </a:stretch>
        </p:blipFill>
        <p:spPr>
          <a:xfrm>
            <a:off x="3912568" y="1200647"/>
            <a:ext cx="4682792" cy="2856081"/>
          </a:xfrm>
          <a:prstGeom prst="rect">
            <a:avLst/>
          </a:prstGeom>
        </p:spPr>
      </p:pic>
      <p:sp>
        <p:nvSpPr>
          <p:cNvPr id="148" name="内容占位符 1">
            <a:extLst>
              <a:ext uri="{FF2B5EF4-FFF2-40B4-BE49-F238E27FC236}">
                <a16:creationId xmlns:a16="http://schemas.microsoft.com/office/drawing/2014/main" id="{CEEC86A0-E8F4-6643-A209-399BABDB3201}"/>
              </a:ext>
            </a:extLst>
          </p:cNvPr>
          <p:cNvSpPr txBox="1">
            <a:spLocks/>
          </p:cNvSpPr>
          <p:nvPr/>
        </p:nvSpPr>
        <p:spPr>
          <a:xfrm>
            <a:off x="6253964" y="4056728"/>
            <a:ext cx="1592541" cy="627225"/>
          </a:xfrm>
          <a:prstGeom prst="rect">
            <a:avLst/>
          </a:prstGeom>
        </p:spPr>
        <p:txBody>
          <a:bodyPr>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zh-CN" altLang="en-US" sz="1600" smtClean="0"/>
              <a:t>路由器</a:t>
            </a:r>
            <a:endParaRPr lang="zh-CN" altLang="en-US" sz="1600" dirty="0"/>
          </a:p>
        </p:txBody>
      </p:sp>
    </p:spTree>
    <p:extLst>
      <p:ext uri="{BB962C8B-B14F-4D97-AF65-F5344CB8AC3E}">
        <p14:creationId xmlns:p14="http://schemas.microsoft.com/office/powerpoint/2010/main" val="28014810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1. </a:t>
            </a:r>
            <a:r>
              <a:rPr lang="zh-CN" altLang="en-US" dirty="0"/>
              <a:t>电路</a:t>
            </a:r>
            <a:r>
              <a:rPr lang="zh-CN" altLang="en-US" dirty="0">
                <a:solidFill>
                  <a:srgbClr val="FF0000"/>
                </a:solidFill>
              </a:rPr>
              <a:t>交换</a:t>
            </a:r>
            <a:r>
              <a:rPr lang="zh-CN" altLang="en-US" dirty="0"/>
              <a:t>的主要</a:t>
            </a:r>
            <a:r>
              <a:rPr lang="zh-CN" altLang="en-US" dirty="0" smtClean="0"/>
              <a:t>特点</a:t>
            </a:r>
            <a:endParaRPr lang="zh-CN" altLang="en-US" dirty="0"/>
          </a:p>
        </p:txBody>
      </p:sp>
      <p:sp>
        <p:nvSpPr>
          <p:cNvPr id="103" name="内容占位符 102"/>
          <p:cNvSpPr>
            <a:spLocks noGrp="1"/>
          </p:cNvSpPr>
          <p:nvPr>
            <p:ph sz="quarter" idx="11"/>
          </p:nvPr>
        </p:nvSpPr>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
        <p:nvSpPr>
          <p:cNvPr id="2" name="文本框 1"/>
          <p:cNvSpPr txBox="1"/>
          <p:nvPr/>
        </p:nvSpPr>
        <p:spPr>
          <a:xfrm>
            <a:off x="2226026" y="4449345"/>
            <a:ext cx="5032147" cy="369332"/>
          </a:xfrm>
          <a:prstGeom prst="rect">
            <a:avLst/>
          </a:prstGeom>
          <a:noFill/>
        </p:spPr>
        <p:txBody>
          <a:bodyPr wrap="none" rtlCol="0">
            <a:spAutoFit/>
          </a:bodyPr>
          <a:lstStyle/>
          <a:p>
            <a:r>
              <a:rPr lang="zh-CN" altLang="en-US" dirty="0" smtClean="0">
                <a:solidFill>
                  <a:srgbClr val="FF0000"/>
                </a:solidFill>
              </a:rPr>
              <a:t>在通信的双方之间保持一条物理占用的通信信道</a:t>
            </a:r>
            <a:endParaRPr lang="zh-CN" altLang="en-US" dirty="0">
              <a:solidFill>
                <a:srgbClr val="FF0000"/>
              </a:solidFill>
            </a:endParaRPr>
          </a:p>
        </p:txBody>
      </p:sp>
    </p:spTree>
    <p:extLst>
      <p:ext uri="{BB962C8B-B14F-4D97-AF65-F5344CB8AC3E}">
        <p14:creationId xmlns:p14="http://schemas.microsoft.com/office/powerpoint/2010/main" val="243486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2AC8C-FD44-467C-9E6E-60EBFBE3F36F}"/>
              </a:ext>
            </a:extLst>
          </p:cNvPr>
          <p:cNvSpPr>
            <a:spLocks noGrp="1"/>
          </p:cNvSpPr>
          <p:nvPr>
            <p:ph type="title"/>
          </p:nvPr>
        </p:nvSpPr>
        <p:spPr/>
        <p:txBody>
          <a:bodyPr>
            <a:normAutofit/>
          </a:bodyPr>
          <a:lstStyle/>
          <a:p>
            <a:r>
              <a:rPr lang="zh-CN" altLang="en-US" dirty="0"/>
              <a:t>多种多样的网络服务</a:t>
            </a:r>
          </a:p>
        </p:txBody>
      </p:sp>
      <p:sp>
        <p:nvSpPr>
          <p:cNvPr id="6" name="灯片编号占位符 5">
            <a:extLst>
              <a:ext uri="{FF2B5EF4-FFF2-40B4-BE49-F238E27FC236}">
                <a16:creationId xmlns:a16="http://schemas.microsoft.com/office/drawing/2014/main" id="{7B9D1532-BDAD-964A-8B0B-208C1949D4E0}"/>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5</a:t>
            </a:fld>
            <a:endParaRPr kumimoji="1" lang="zh-CN" altLang="en-US" dirty="0"/>
          </a:p>
        </p:txBody>
      </p:sp>
      <p:grpSp>
        <p:nvGrpSpPr>
          <p:cNvPr id="5" name="组合 4">
            <a:extLst>
              <a:ext uri="{FF2B5EF4-FFF2-40B4-BE49-F238E27FC236}">
                <a16:creationId xmlns:a16="http://schemas.microsoft.com/office/drawing/2014/main" id="{BF10B9B0-A9F0-E943-B3F5-74AA2B9FAF0D}"/>
              </a:ext>
            </a:extLst>
          </p:cNvPr>
          <p:cNvGrpSpPr/>
          <p:nvPr/>
        </p:nvGrpSpPr>
        <p:grpSpPr>
          <a:xfrm>
            <a:off x="628650" y="1105225"/>
            <a:ext cx="8009051" cy="3680510"/>
            <a:chOff x="846656" y="1379903"/>
            <a:chExt cx="10678734" cy="4907347"/>
          </a:xfrm>
        </p:grpSpPr>
        <p:pic>
          <p:nvPicPr>
            <p:cNvPr id="2050" name="Picture 2" descr="世界最大单体智能码头开港无人码头中国造">
              <a:extLst>
                <a:ext uri="{FF2B5EF4-FFF2-40B4-BE49-F238E27FC236}">
                  <a16:creationId xmlns:a16="http://schemas.microsoft.com/office/drawing/2014/main" id="{A381F9C8-09F5-4F88-985A-C019EF84BC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5644" y="1379903"/>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FD085CEB-668F-46BF-983A-B939A1EA50C9}"/>
                </a:ext>
              </a:extLst>
            </p:cNvPr>
            <p:cNvSpPr txBox="1">
              <a:spLocks/>
            </p:cNvSpPr>
            <p:nvPr/>
          </p:nvSpPr>
          <p:spPr>
            <a:xfrm>
              <a:off x="4844031" y="3235940"/>
              <a:ext cx="4587815" cy="569345"/>
            </a:xfrm>
            <a:prstGeom prst="rect">
              <a:avLst/>
            </a:prstGeom>
          </p:spPr>
          <p:txBody>
            <a:bodyPr vert="horz" lIns="68580" tIns="34290" rIns="68580" bIns="3429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t>无人码头的远程操控</a:t>
              </a:r>
            </a:p>
          </p:txBody>
        </p:sp>
        <p:pic>
          <p:nvPicPr>
            <p:cNvPr id="10" name="图片 9">
              <a:extLst>
                <a:ext uri="{FF2B5EF4-FFF2-40B4-BE49-F238E27FC236}">
                  <a16:creationId xmlns:a16="http://schemas.microsoft.com/office/drawing/2014/main" id="{88BA2893-9BF9-4C43-9010-AA988A3CEAD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5228" y="1379903"/>
              <a:ext cx="4160882" cy="1894311"/>
            </a:xfrm>
            <a:prstGeom prst="rect">
              <a:avLst/>
            </a:prstGeom>
            <a:ln>
              <a:solidFill>
                <a:schemeClr val="bg2">
                  <a:lumMod val="75000"/>
                </a:schemeClr>
              </a:solidFill>
            </a:ln>
          </p:spPr>
        </p:pic>
        <p:sp>
          <p:nvSpPr>
            <p:cNvPr id="11" name="内容占位符 2">
              <a:extLst>
                <a:ext uri="{FF2B5EF4-FFF2-40B4-BE49-F238E27FC236}">
                  <a16:creationId xmlns:a16="http://schemas.microsoft.com/office/drawing/2014/main" id="{569C2D0A-900E-9C49-B3B6-24DFB63C1634}"/>
                </a:ext>
              </a:extLst>
            </p:cNvPr>
            <p:cNvSpPr txBox="1">
              <a:spLocks/>
            </p:cNvSpPr>
            <p:nvPr/>
          </p:nvSpPr>
          <p:spPr>
            <a:xfrm>
              <a:off x="846656" y="3274214"/>
              <a:ext cx="4258026" cy="42096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rgbClr val="000000"/>
                  </a:solidFill>
                  <a:latin typeface="微软雅黑" panose="020B0503020204020204" pitchFamily="34" charset="-122"/>
                  <a:ea typeface="微软雅黑" panose="020B0503020204020204" pitchFamily="34" charset="-122"/>
                </a:rPr>
                <a:t>远程医疗</a:t>
              </a:r>
              <a:endParaRPr lang="zh-CN" altLang="en-US" sz="18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24564776-C113-9C4D-8E98-4FB446EDC29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95228" y="3802092"/>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6" name="内容占位符 2">
              <a:extLst>
                <a:ext uri="{FF2B5EF4-FFF2-40B4-BE49-F238E27FC236}">
                  <a16:creationId xmlns:a16="http://schemas.microsoft.com/office/drawing/2014/main" id="{19B261BC-7DD9-6441-881D-4482BA41AD14}"/>
                </a:ext>
              </a:extLst>
            </p:cNvPr>
            <p:cNvSpPr txBox="1">
              <a:spLocks/>
            </p:cNvSpPr>
            <p:nvPr/>
          </p:nvSpPr>
          <p:spPr>
            <a:xfrm>
              <a:off x="893922" y="5717906"/>
              <a:ext cx="4164174" cy="569344"/>
            </a:xfrm>
            <a:prstGeom prst="rect">
              <a:avLst/>
            </a:prstGeom>
          </p:spPr>
          <p:txBody>
            <a:bodyPr vert="horz" lIns="68580" tIns="34290" rIns="68580" bIns="3429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latin typeface="微软雅黑" panose="020B0503020204020204" pitchFamily="34" charset="-122"/>
                  <a:ea typeface="微软雅黑" panose="020B0503020204020204" pitchFamily="34" charset="-122"/>
                </a:rPr>
                <a:t>矿井下网络监控与通信</a:t>
              </a:r>
            </a:p>
          </p:txBody>
        </p:sp>
        <p:sp>
          <p:nvSpPr>
            <p:cNvPr id="17" name="内容占位符 2">
              <a:extLst>
                <a:ext uri="{FF2B5EF4-FFF2-40B4-BE49-F238E27FC236}">
                  <a16:creationId xmlns:a16="http://schemas.microsoft.com/office/drawing/2014/main" id="{D8A61B52-C410-2445-8582-0B6D946CB867}"/>
                </a:ext>
              </a:extLst>
            </p:cNvPr>
            <p:cNvSpPr txBox="1">
              <a:spLocks/>
            </p:cNvSpPr>
            <p:nvPr/>
          </p:nvSpPr>
          <p:spPr>
            <a:xfrm>
              <a:off x="9179738" y="3799795"/>
              <a:ext cx="2345651" cy="1065325"/>
            </a:xfrm>
            <a:prstGeom prst="rect">
              <a:avLst/>
            </a:prstGeom>
            <a:ln>
              <a:solidFill>
                <a:srgbClr val="5B307E"/>
              </a:solidFill>
            </a:ln>
          </p:spPr>
          <p:txBody>
            <a:bodyPr vert="horz" lIns="68580" tIns="34290" rIns="68580" bIns="34290" rtlCol="0">
              <a:normAutofit fontScale="77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sz="1800" dirty="0"/>
                <a:t>异构网络环境</a:t>
              </a:r>
              <a:endParaRPr lang="en-US" altLang="zh-CN" sz="1800" dirty="0"/>
            </a:p>
            <a:p>
              <a:pPr marL="0" indent="0" algn="ctr">
                <a:lnSpc>
                  <a:spcPct val="120000"/>
                </a:lnSpc>
                <a:buNone/>
              </a:pPr>
              <a:r>
                <a:rPr lang="zh-CN" altLang="en-US" sz="1800" dirty="0"/>
                <a:t>有线、无线；距离远近；干扰各异</a:t>
              </a:r>
              <a:endParaRPr lang="en-US" altLang="zh-CN" sz="1800" dirty="0"/>
            </a:p>
          </p:txBody>
        </p:sp>
        <p:pic>
          <p:nvPicPr>
            <p:cNvPr id="1028" name="Picture 4">
              <a:extLst>
                <a:ext uri="{FF2B5EF4-FFF2-40B4-BE49-F238E27FC236}">
                  <a16:creationId xmlns:a16="http://schemas.microsoft.com/office/drawing/2014/main" id="{960E52C1-84BB-EC44-9CCD-2713FB4F644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25644" y="3806014"/>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9" name="内容占位符 2">
              <a:extLst>
                <a:ext uri="{FF2B5EF4-FFF2-40B4-BE49-F238E27FC236}">
                  <a16:creationId xmlns:a16="http://schemas.microsoft.com/office/drawing/2014/main" id="{49262460-28F7-474F-8F4C-5334831186D6}"/>
                </a:ext>
              </a:extLst>
            </p:cNvPr>
            <p:cNvSpPr txBox="1">
              <a:spLocks/>
            </p:cNvSpPr>
            <p:nvPr/>
          </p:nvSpPr>
          <p:spPr>
            <a:xfrm>
              <a:off x="4940505" y="5706909"/>
              <a:ext cx="4587815" cy="569345"/>
            </a:xfrm>
            <a:prstGeom prst="rect">
              <a:avLst/>
            </a:prstGeom>
          </p:spPr>
          <p:txBody>
            <a:bodyPr vert="horz" lIns="68580" tIns="34290" rIns="68580" bIns="3429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t>马斯克的星链计划</a:t>
              </a:r>
              <a:r>
                <a:rPr lang="en-US" altLang="zh-CN" sz="1800" dirty="0" err="1"/>
                <a:t>StarLink</a:t>
              </a:r>
              <a:endParaRPr lang="zh-CN" altLang="en-US" sz="1800" dirty="0"/>
            </a:p>
          </p:txBody>
        </p:sp>
        <p:pic>
          <p:nvPicPr>
            <p:cNvPr id="3" name="Picture 2">
              <a:extLst>
                <a:ext uri="{FF2B5EF4-FFF2-40B4-BE49-F238E27FC236}">
                  <a16:creationId xmlns:a16="http://schemas.microsoft.com/office/drawing/2014/main" id="{B30CE0E0-2C69-0B44-8728-DB490CE500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69529" y="1379903"/>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8188B130-D466-194D-A527-C6802A6FB8A2}"/>
                </a:ext>
              </a:extLst>
            </p:cNvPr>
            <p:cNvSpPr txBox="1">
              <a:spLocks/>
            </p:cNvSpPr>
            <p:nvPr/>
          </p:nvSpPr>
          <p:spPr>
            <a:xfrm>
              <a:off x="9179738" y="3268001"/>
              <a:ext cx="2345652" cy="420964"/>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2100" dirty="0"/>
                <a:t>通信大数据</a:t>
              </a:r>
              <a:r>
                <a:rPr lang="zh-CN" altLang="en-US" sz="2100" dirty="0">
                  <a:solidFill>
                    <a:srgbClr val="FF0000"/>
                  </a:solidFill>
                </a:rPr>
                <a:t>行程</a:t>
              </a:r>
              <a:r>
                <a:rPr lang="zh-CN" altLang="en-US" sz="2100" dirty="0"/>
                <a:t>卡</a:t>
              </a:r>
              <a:endParaRPr lang="en-US" altLang="zh-CN" sz="1800" dirty="0"/>
            </a:p>
          </p:txBody>
        </p:sp>
      </p:grpSp>
      <p:sp>
        <p:nvSpPr>
          <p:cNvPr id="21" name="文本框 20">
            <a:extLst>
              <a:ext uri="{FF2B5EF4-FFF2-40B4-BE49-F238E27FC236}">
                <a16:creationId xmlns:a16="http://schemas.microsoft.com/office/drawing/2014/main" id="{C7A8F28E-40C4-3245-A41C-EBFADA4C27F6}"/>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18" name="内容占位符 2">
            <a:extLst>
              <a:ext uri="{FF2B5EF4-FFF2-40B4-BE49-F238E27FC236}">
                <a16:creationId xmlns:a16="http://schemas.microsoft.com/office/drawing/2014/main" id="{77AD6BDC-B5C2-7B42-A86D-70C57D7EA5C0}"/>
              </a:ext>
            </a:extLst>
          </p:cNvPr>
          <p:cNvSpPr txBox="1">
            <a:spLocks/>
          </p:cNvSpPr>
          <p:nvPr/>
        </p:nvSpPr>
        <p:spPr>
          <a:xfrm>
            <a:off x="6878462" y="3832815"/>
            <a:ext cx="1759238" cy="798994"/>
          </a:xfrm>
          <a:prstGeom prst="rect">
            <a:avLst/>
          </a:prstGeom>
          <a:ln>
            <a:solidFill>
              <a:srgbClr val="5B307E"/>
            </a:solidFill>
          </a:ln>
        </p:spPr>
        <p:txBody>
          <a:bodyPr vert="horz" lIns="68580" tIns="34290" rIns="68580" bIns="34290" rtlCol="0">
            <a:normAutofit fontScale="77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sz="1800" dirty="0"/>
              <a:t>业务需求各异</a:t>
            </a:r>
            <a:endParaRPr lang="en-US" altLang="zh-CN" sz="1800" dirty="0"/>
          </a:p>
          <a:p>
            <a:pPr marL="0" indent="0" algn="ctr">
              <a:lnSpc>
                <a:spcPct val="120000"/>
              </a:lnSpc>
              <a:buNone/>
            </a:pPr>
            <a:r>
              <a:rPr lang="zh-CN" altLang="en-US" sz="1800" dirty="0"/>
              <a:t>时延、带宽、可靠性、安全保密</a:t>
            </a:r>
            <a:r>
              <a:rPr lang="en-US" altLang="zh-CN" sz="1800" dirty="0"/>
              <a:t>……</a:t>
            </a:r>
          </a:p>
        </p:txBody>
      </p:sp>
      <p:sp>
        <p:nvSpPr>
          <p:cNvPr id="4" name="文本框 3"/>
          <p:cNvSpPr txBox="1"/>
          <p:nvPr/>
        </p:nvSpPr>
        <p:spPr>
          <a:xfrm>
            <a:off x="628650" y="614629"/>
            <a:ext cx="3913251" cy="400110"/>
          </a:xfrm>
          <a:prstGeom prst="rect">
            <a:avLst/>
          </a:prstGeom>
          <a:noFill/>
        </p:spPr>
        <p:txBody>
          <a:bodyPr wrap="none" rtlCol="0">
            <a:spAutoFit/>
          </a:bodyPr>
          <a:lstStyle/>
          <a:p>
            <a:pPr lvl="0" fontAlgn="auto">
              <a:spcBef>
                <a:spcPts val="0"/>
              </a:spcBef>
              <a:spcAft>
                <a:spcPts val="0"/>
              </a:spcAft>
              <a:defRPr/>
            </a:pPr>
            <a:r>
              <a:rPr lang="zh-CN" altLang="en-US" sz="2000" b="1" dirty="0">
                <a:solidFill>
                  <a:srgbClr val="FF0000"/>
                </a:solidFill>
                <a:latin typeface="+mn-ea"/>
                <a:ea typeface="+mn-ea"/>
              </a:rPr>
              <a:t>上天入地</a:t>
            </a:r>
            <a:r>
              <a:rPr lang="en-US" altLang="zh-CN" sz="2000" b="1" dirty="0">
                <a:solidFill>
                  <a:srgbClr val="FF0000"/>
                </a:solidFill>
                <a:latin typeface="+mn-ea"/>
                <a:ea typeface="+mn-ea"/>
              </a:rPr>
              <a:t>,</a:t>
            </a:r>
            <a:r>
              <a:rPr lang="zh-CN" altLang="en-US" sz="2000" b="1" dirty="0">
                <a:solidFill>
                  <a:srgbClr val="FF0000"/>
                </a:solidFill>
                <a:latin typeface="+mn-ea"/>
                <a:ea typeface="+mn-ea"/>
              </a:rPr>
              <a:t> 无处不在的网络和应用</a:t>
            </a:r>
            <a:endParaRPr lang="en-US" altLang="zh-CN" sz="2000" b="1" dirty="0">
              <a:solidFill>
                <a:srgbClr val="FF0000"/>
              </a:solidFill>
              <a:latin typeface="+mn-ea"/>
              <a:ea typeface="+mn-ea"/>
            </a:endParaRPr>
          </a:p>
        </p:txBody>
      </p:sp>
    </p:spTree>
    <p:extLst>
      <p:ext uri="{BB962C8B-B14F-4D97-AF65-F5344CB8AC3E}">
        <p14:creationId xmlns:p14="http://schemas.microsoft.com/office/powerpoint/2010/main" val="11919687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extLst>
      <p:ext uri="{BB962C8B-B14F-4D97-AF65-F5344CB8AC3E}">
        <p14:creationId xmlns:p14="http://schemas.microsoft.com/office/powerpoint/2010/main" val="69453570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1. </a:t>
            </a:r>
            <a:r>
              <a:rPr lang="zh-CN" altLang="en-US" dirty="0"/>
              <a:t>电路</a:t>
            </a:r>
            <a:r>
              <a:rPr lang="zh-CN" altLang="en-US" dirty="0">
                <a:solidFill>
                  <a:srgbClr val="FF0000"/>
                </a:solidFill>
              </a:rPr>
              <a:t>交换</a:t>
            </a:r>
            <a:r>
              <a:rPr lang="zh-CN" altLang="en-US" dirty="0"/>
              <a:t>的主要</a:t>
            </a:r>
            <a:r>
              <a:rPr lang="zh-CN" altLang="en-US" dirty="0" smtClean="0"/>
              <a:t>特点</a:t>
            </a:r>
            <a:endParaRPr lang="zh-CN" altLang="en-US" dirty="0"/>
          </a:p>
        </p:txBody>
      </p:sp>
      <p:sp>
        <p:nvSpPr>
          <p:cNvPr id="73" name="内容占位符 2"/>
          <p:cNvSpPr>
            <a:spLocks noGrp="1"/>
          </p:cNvSpPr>
          <p:nvPr>
            <p:ph idx="4294967295"/>
          </p:nvPr>
        </p:nvSpPr>
        <p:spPr>
          <a:xfrm>
            <a:off x="408827" y="1107753"/>
            <a:ext cx="5677831" cy="3427723"/>
          </a:xfrm>
          <a:prstGeom prst="rect">
            <a:avLst/>
          </a:prstGeom>
        </p:spPr>
        <p:txBody>
          <a:bodyPr>
            <a:noAutofit/>
          </a:bodyPr>
          <a:lstStyle/>
          <a:p>
            <a:pPr marL="228600" indent="0">
              <a:lnSpc>
                <a:spcPct val="110000"/>
              </a:lnSpc>
              <a:buClr>
                <a:srgbClr val="000000"/>
              </a:buClr>
              <a:buNone/>
            </a:pPr>
            <a:r>
              <a:rPr lang="zh-CN" altLang="en-US" sz="1800" dirty="0">
                <a:latin typeface="微软雅黑" panose="020B0503020204020204" pitchFamily="34" charset="-122"/>
                <a:ea typeface="微软雅黑" panose="020B0503020204020204" pitchFamily="34" charset="-122"/>
                <a:sym typeface="+mn-ea"/>
              </a:rPr>
              <a:t>电路交换的主要特点</a:t>
            </a:r>
            <a:endParaRPr lang="zh-CN" altLang="en-US" sz="1800" dirty="0">
              <a:solidFill>
                <a:srgbClr val="C00000"/>
              </a:solidFill>
              <a:latin typeface="微软雅黑" panose="020B0503020204020204" pitchFamily="34" charset="-122"/>
              <a:ea typeface="微软雅黑" panose="020B0503020204020204" pitchFamily="34" charset="-122"/>
              <a:sym typeface="+mn-ea"/>
            </a:endParaRPr>
          </a:p>
          <a:p>
            <a:pPr marL="628650">
              <a:lnSpc>
                <a:spcPct val="110000"/>
              </a:lnSpc>
              <a:buClr>
                <a:srgbClr val="00000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电路交换通常采用面向连接方式</a:t>
            </a:r>
            <a:endParaRPr lang="zh-CN" altLang="en-US" sz="1600" dirty="0">
              <a:latin typeface="微软雅黑" panose="020B0503020204020204" pitchFamily="34" charset="-122"/>
              <a:ea typeface="微软雅黑" panose="020B0503020204020204" pitchFamily="34" charset="-122"/>
            </a:endParaRPr>
          </a:p>
          <a:p>
            <a:pPr marL="628650">
              <a:lnSpc>
                <a:spcPct val="110000"/>
              </a:lnSpc>
              <a:buClr>
                <a:srgbClr val="00000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先呼叫建立连接，实现端到端的资源预留</a:t>
            </a:r>
          </a:p>
          <a:p>
            <a:pPr marL="628650">
              <a:lnSpc>
                <a:spcPct val="110000"/>
              </a:lnSpc>
              <a:buClr>
                <a:srgbClr val="00000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预留的资源包括：链路带宽资源、交换机的交换能力</a:t>
            </a:r>
          </a:p>
          <a:p>
            <a:pPr marL="628650">
              <a:lnSpc>
                <a:spcPct val="110000"/>
              </a:lnSpc>
              <a:buClr>
                <a:srgbClr val="00000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电路交换连接建立后，物理通路被通信双方独占，</a:t>
            </a:r>
            <a:r>
              <a:rPr lang="zh-CN" altLang="en-US" sz="1600" dirty="0">
                <a:latin typeface="微软雅黑" panose="020B0503020204020204" pitchFamily="34" charset="-122"/>
                <a:ea typeface="微软雅黑" panose="020B0503020204020204" pitchFamily="34" charset="-122"/>
                <a:sym typeface="+mn-ea"/>
              </a:rPr>
              <a:t>资源专用，即使空闲也不与其他连接共享</a:t>
            </a:r>
            <a:endParaRPr lang="zh-CN" altLang="en-US" sz="1600" dirty="0">
              <a:latin typeface="微软雅黑" panose="020B0503020204020204" pitchFamily="34" charset="-122"/>
              <a:ea typeface="微软雅黑" panose="020B0503020204020204" pitchFamily="34" charset="-122"/>
            </a:endParaRPr>
          </a:p>
          <a:p>
            <a:pPr marL="628650">
              <a:lnSpc>
                <a:spcPct val="110000"/>
              </a:lnSpc>
              <a:buClr>
                <a:srgbClr val="00000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sym typeface="+mn-ea"/>
              </a:rPr>
              <a:t>由于建立连接并预留资源，因此传输性能好；但如果传输中发生设备故障，则传输被中断</a:t>
            </a:r>
          </a:p>
        </p:txBody>
      </p:sp>
      <p:grpSp>
        <p:nvGrpSpPr>
          <p:cNvPr id="74" name="组合 73">
            <a:extLst>
              <a:ext uri="{FF2B5EF4-FFF2-40B4-BE49-F238E27FC236}">
                <a16:creationId xmlns:a16="http://schemas.microsoft.com/office/drawing/2014/main" id="{8D22341E-53F4-C04A-9542-3FF1BD867A06}"/>
              </a:ext>
            </a:extLst>
          </p:cNvPr>
          <p:cNvGrpSpPr/>
          <p:nvPr/>
        </p:nvGrpSpPr>
        <p:grpSpPr>
          <a:xfrm>
            <a:off x="5421086" y="1240971"/>
            <a:ext cx="3458753" cy="3014582"/>
            <a:chOff x="4749800" y="1371600"/>
            <a:chExt cx="4394200" cy="3735388"/>
          </a:xfrm>
        </p:grpSpPr>
        <p:cxnSp>
          <p:nvCxnSpPr>
            <p:cNvPr id="75" name="Straight Connector 379">
              <a:extLst>
                <a:ext uri="{FF2B5EF4-FFF2-40B4-BE49-F238E27FC236}">
                  <a16:creationId xmlns:a16="http://schemas.microsoft.com/office/drawing/2014/main" id="{D26EFBC0-6052-604E-9A53-9C36667EC5E7}"/>
                </a:ext>
              </a:extLst>
            </p:cNvPr>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80">
              <a:extLst>
                <a:ext uri="{FF2B5EF4-FFF2-40B4-BE49-F238E27FC236}">
                  <a16:creationId xmlns:a16="http://schemas.microsoft.com/office/drawing/2014/main" id="{296FD059-67F2-AA4A-B00F-187A84C8F14E}"/>
                </a:ext>
              </a:extLst>
            </p:cNvPr>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81">
              <a:extLst>
                <a:ext uri="{FF2B5EF4-FFF2-40B4-BE49-F238E27FC236}">
                  <a16:creationId xmlns:a16="http://schemas.microsoft.com/office/drawing/2014/main" id="{EF309CD4-DC7B-4C43-9541-5DA3BE0835D5}"/>
                </a:ext>
              </a:extLst>
            </p:cNvPr>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8" name="Group 347">
              <a:extLst>
                <a:ext uri="{FF2B5EF4-FFF2-40B4-BE49-F238E27FC236}">
                  <a16:creationId xmlns:a16="http://schemas.microsoft.com/office/drawing/2014/main" id="{245E30C4-BFF7-2846-9F0B-05F2F192DFC9}"/>
                </a:ext>
              </a:extLst>
            </p:cNvPr>
            <p:cNvGrpSpPr>
              <a:grpSpLocks/>
            </p:cNvGrpSpPr>
            <p:nvPr/>
          </p:nvGrpSpPr>
          <p:grpSpPr bwMode="auto">
            <a:xfrm>
              <a:off x="5443538" y="2192338"/>
              <a:ext cx="815975" cy="449262"/>
              <a:chOff x="1871277" y="1576300"/>
              <a:chExt cx="1128371" cy="437861"/>
            </a:xfrm>
          </p:grpSpPr>
          <p:sp>
            <p:nvSpPr>
              <p:cNvPr id="162" name="Oval 128">
                <a:extLst>
                  <a:ext uri="{FF2B5EF4-FFF2-40B4-BE49-F238E27FC236}">
                    <a16:creationId xmlns:a16="http://schemas.microsoft.com/office/drawing/2014/main" id="{C3F4ACF9-FF3A-5845-9F6F-BC0C26D211F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63" name="Rectangle 129">
                <a:extLst>
                  <a:ext uri="{FF2B5EF4-FFF2-40B4-BE49-F238E27FC236}">
                    <a16:creationId xmlns:a16="http://schemas.microsoft.com/office/drawing/2014/main" id="{7F3B4E67-ABA3-0B45-9E85-2E46783F4BE1}"/>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 name="Oval 130">
                <a:extLst>
                  <a:ext uri="{FF2B5EF4-FFF2-40B4-BE49-F238E27FC236}">
                    <a16:creationId xmlns:a16="http://schemas.microsoft.com/office/drawing/2014/main" id="{BC83750C-71F2-2C41-9D3E-635EE7529DD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65" name="Freeform 131">
                <a:extLst>
                  <a:ext uri="{FF2B5EF4-FFF2-40B4-BE49-F238E27FC236}">
                    <a16:creationId xmlns:a16="http://schemas.microsoft.com/office/drawing/2014/main" id="{3F1C4AFA-584D-564A-9FDC-C9B39F597A9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 name="Freeform 132">
                <a:extLst>
                  <a:ext uri="{FF2B5EF4-FFF2-40B4-BE49-F238E27FC236}">
                    <a16:creationId xmlns:a16="http://schemas.microsoft.com/office/drawing/2014/main" id="{F0A711E4-9C8B-1E46-A514-E4C3336BEA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67" name="Freeform 133">
                <a:extLst>
                  <a:ext uri="{FF2B5EF4-FFF2-40B4-BE49-F238E27FC236}">
                    <a16:creationId xmlns:a16="http://schemas.microsoft.com/office/drawing/2014/main" id="{EB7FDB28-2124-BB40-BD66-E3E14C527A9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68" name="Freeform 134">
                <a:extLst>
                  <a:ext uri="{FF2B5EF4-FFF2-40B4-BE49-F238E27FC236}">
                    <a16:creationId xmlns:a16="http://schemas.microsoft.com/office/drawing/2014/main" id="{90D46C67-BA19-684D-B6C6-0E2A7688AB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69" name="Straight Connector 135">
                <a:extLst>
                  <a:ext uri="{FF2B5EF4-FFF2-40B4-BE49-F238E27FC236}">
                    <a16:creationId xmlns:a16="http://schemas.microsoft.com/office/drawing/2014/main" id="{20E41D8A-4F0F-9F44-972A-820EEEF7F2E3}"/>
                  </a:ext>
                </a:extLst>
              </p:cNvPr>
              <p:cNvCxnSpPr>
                <a:cxnSpLocks noChangeShapeType="1"/>
                <a:endCxn id="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 name="Straight Connector 136">
                <a:extLst>
                  <a:ext uri="{FF2B5EF4-FFF2-40B4-BE49-F238E27FC236}">
                    <a16:creationId xmlns:a16="http://schemas.microsoft.com/office/drawing/2014/main" id="{C1C17DED-512D-5643-842B-0C9BB7814C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9" name="Group 347">
              <a:extLst>
                <a:ext uri="{FF2B5EF4-FFF2-40B4-BE49-F238E27FC236}">
                  <a16:creationId xmlns:a16="http://schemas.microsoft.com/office/drawing/2014/main" id="{1A279F22-DA70-E948-887C-C2F80442C50E}"/>
                </a:ext>
              </a:extLst>
            </p:cNvPr>
            <p:cNvGrpSpPr>
              <a:grpSpLocks/>
            </p:cNvGrpSpPr>
            <p:nvPr/>
          </p:nvGrpSpPr>
          <p:grpSpPr bwMode="auto">
            <a:xfrm>
              <a:off x="7618413" y="2201863"/>
              <a:ext cx="815975" cy="449262"/>
              <a:chOff x="1871277" y="1576300"/>
              <a:chExt cx="1128371" cy="437861"/>
            </a:xfrm>
          </p:grpSpPr>
          <p:sp>
            <p:nvSpPr>
              <p:cNvPr id="153" name="Oval 118">
                <a:extLst>
                  <a:ext uri="{FF2B5EF4-FFF2-40B4-BE49-F238E27FC236}">
                    <a16:creationId xmlns:a16="http://schemas.microsoft.com/office/drawing/2014/main" id="{EDBA3CB8-9315-AD49-9419-AC161BAAE02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54" name="Rectangle 119">
                <a:extLst>
                  <a:ext uri="{FF2B5EF4-FFF2-40B4-BE49-F238E27FC236}">
                    <a16:creationId xmlns:a16="http://schemas.microsoft.com/office/drawing/2014/main" id="{1C1ED96B-D117-F74F-94EE-C7C3ECDF3D36}"/>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5" name="Oval 120">
                <a:extLst>
                  <a:ext uri="{FF2B5EF4-FFF2-40B4-BE49-F238E27FC236}">
                    <a16:creationId xmlns:a16="http://schemas.microsoft.com/office/drawing/2014/main" id="{55010AFE-06D0-8448-9513-B09F9A2FD52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56" name="Freeform 121">
                <a:extLst>
                  <a:ext uri="{FF2B5EF4-FFF2-40B4-BE49-F238E27FC236}">
                    <a16:creationId xmlns:a16="http://schemas.microsoft.com/office/drawing/2014/main" id="{F84D443B-95ED-F342-AE66-9D459F0AA7BE}"/>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Freeform 122">
                <a:extLst>
                  <a:ext uri="{FF2B5EF4-FFF2-40B4-BE49-F238E27FC236}">
                    <a16:creationId xmlns:a16="http://schemas.microsoft.com/office/drawing/2014/main" id="{236960D5-08DF-2E41-97DA-B795953F29B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58" name="Freeform 123">
                <a:extLst>
                  <a:ext uri="{FF2B5EF4-FFF2-40B4-BE49-F238E27FC236}">
                    <a16:creationId xmlns:a16="http://schemas.microsoft.com/office/drawing/2014/main" id="{C9BDA87B-2965-7C49-A930-AF6ABC422B7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59" name="Freeform 124">
                <a:extLst>
                  <a:ext uri="{FF2B5EF4-FFF2-40B4-BE49-F238E27FC236}">
                    <a16:creationId xmlns:a16="http://schemas.microsoft.com/office/drawing/2014/main" id="{091335F6-A42F-F34E-A48A-BF0009316A8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60" name="Straight Connector 125">
                <a:extLst>
                  <a:ext uri="{FF2B5EF4-FFF2-40B4-BE49-F238E27FC236}">
                    <a16:creationId xmlns:a16="http://schemas.microsoft.com/office/drawing/2014/main" id="{CDE4D1A2-B904-D443-81C9-0C193F105ADC}"/>
                  </a:ext>
                </a:extLst>
              </p:cNvPr>
              <p:cNvCxnSpPr>
                <a:cxnSpLocks noChangeShapeType="1"/>
                <a:endCxn id="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 name="Straight Connector 126">
                <a:extLst>
                  <a:ext uri="{FF2B5EF4-FFF2-40B4-BE49-F238E27FC236}">
                    <a16:creationId xmlns:a16="http://schemas.microsoft.com/office/drawing/2014/main" id="{5EA7CD28-831D-4D42-B215-E0313C7AAB1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 name="Straight Connector 387">
              <a:extLst>
                <a:ext uri="{FF2B5EF4-FFF2-40B4-BE49-F238E27FC236}">
                  <a16:creationId xmlns:a16="http://schemas.microsoft.com/office/drawing/2014/main" id="{EF603377-DCA4-A44C-85F3-62F92D834BC0}"/>
                </a:ext>
              </a:extLst>
            </p:cNvPr>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388">
              <a:extLst>
                <a:ext uri="{FF2B5EF4-FFF2-40B4-BE49-F238E27FC236}">
                  <a16:creationId xmlns:a16="http://schemas.microsoft.com/office/drawing/2014/main" id="{A339012A-E230-794E-9525-BA8DB6579E53}"/>
                </a:ext>
              </a:extLst>
            </p:cNvPr>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347">
              <a:extLst>
                <a:ext uri="{FF2B5EF4-FFF2-40B4-BE49-F238E27FC236}">
                  <a16:creationId xmlns:a16="http://schemas.microsoft.com/office/drawing/2014/main" id="{3D099046-85CC-A64F-B612-93E17DC962FF}"/>
                </a:ext>
              </a:extLst>
            </p:cNvPr>
            <p:cNvGrpSpPr>
              <a:grpSpLocks/>
            </p:cNvGrpSpPr>
            <p:nvPr/>
          </p:nvGrpSpPr>
          <p:grpSpPr bwMode="auto">
            <a:xfrm>
              <a:off x="7667625" y="3878263"/>
              <a:ext cx="815975" cy="449262"/>
              <a:chOff x="1871277" y="1576300"/>
              <a:chExt cx="1128371" cy="437861"/>
            </a:xfrm>
          </p:grpSpPr>
          <p:sp>
            <p:nvSpPr>
              <p:cNvPr id="144" name="Oval 108">
                <a:extLst>
                  <a:ext uri="{FF2B5EF4-FFF2-40B4-BE49-F238E27FC236}">
                    <a16:creationId xmlns:a16="http://schemas.microsoft.com/office/drawing/2014/main" id="{FC6F44C4-5E5F-3F45-BC6C-304DEA1553D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45" name="Rectangle 109">
                <a:extLst>
                  <a:ext uri="{FF2B5EF4-FFF2-40B4-BE49-F238E27FC236}">
                    <a16:creationId xmlns:a16="http://schemas.microsoft.com/office/drawing/2014/main" id="{A51A0C56-0CB9-BE4C-8149-356545EA2E8A}"/>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6" name="Oval 110">
                <a:extLst>
                  <a:ext uri="{FF2B5EF4-FFF2-40B4-BE49-F238E27FC236}">
                    <a16:creationId xmlns:a16="http://schemas.microsoft.com/office/drawing/2014/main" id="{6D2A64A1-AE49-6748-A9C8-1F485BD1727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47" name="Freeform 111">
                <a:extLst>
                  <a:ext uri="{FF2B5EF4-FFF2-40B4-BE49-F238E27FC236}">
                    <a16:creationId xmlns:a16="http://schemas.microsoft.com/office/drawing/2014/main" id="{70296544-3504-BA4F-8195-14C4BD2FEAC2}"/>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8" name="Freeform 112">
                <a:extLst>
                  <a:ext uri="{FF2B5EF4-FFF2-40B4-BE49-F238E27FC236}">
                    <a16:creationId xmlns:a16="http://schemas.microsoft.com/office/drawing/2014/main" id="{961AEB7C-A919-CB4A-B12C-DA6DC86760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49" name="Freeform 113">
                <a:extLst>
                  <a:ext uri="{FF2B5EF4-FFF2-40B4-BE49-F238E27FC236}">
                    <a16:creationId xmlns:a16="http://schemas.microsoft.com/office/drawing/2014/main" id="{7FEEB86E-17D6-374D-8C8D-4713E1CADB78}"/>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50" name="Freeform 114">
                <a:extLst>
                  <a:ext uri="{FF2B5EF4-FFF2-40B4-BE49-F238E27FC236}">
                    <a16:creationId xmlns:a16="http://schemas.microsoft.com/office/drawing/2014/main" id="{53E6AE67-770F-E54E-9C20-BB536D699D3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51" name="Straight Connector 115">
                <a:extLst>
                  <a:ext uri="{FF2B5EF4-FFF2-40B4-BE49-F238E27FC236}">
                    <a16:creationId xmlns:a16="http://schemas.microsoft.com/office/drawing/2014/main" id="{925B5310-83F9-9B4C-B655-A87FEC6775CC}"/>
                  </a:ext>
                </a:extLst>
              </p:cNvPr>
              <p:cNvCxnSpPr>
                <a:cxnSpLocks noChangeShapeType="1"/>
                <a:endCxn id="1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2" name="Straight Connector 116">
                <a:extLst>
                  <a:ext uri="{FF2B5EF4-FFF2-40B4-BE49-F238E27FC236}">
                    <a16:creationId xmlns:a16="http://schemas.microsoft.com/office/drawing/2014/main" id="{609FBA36-EB09-9F4F-9808-E78C45F2847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 name="Group 100">
              <a:extLst>
                <a:ext uri="{FF2B5EF4-FFF2-40B4-BE49-F238E27FC236}">
                  <a16:creationId xmlns:a16="http://schemas.microsoft.com/office/drawing/2014/main" id="{D4405D3A-67F7-6F45-915C-A60CEEF43059}"/>
                </a:ext>
              </a:extLst>
            </p:cNvPr>
            <p:cNvGrpSpPr>
              <a:grpSpLocks/>
            </p:cNvGrpSpPr>
            <p:nvPr/>
          </p:nvGrpSpPr>
          <p:grpSpPr bwMode="auto">
            <a:xfrm>
              <a:off x="4749800" y="1371600"/>
              <a:ext cx="631825" cy="503238"/>
              <a:chOff x="-44" y="1473"/>
              <a:chExt cx="981" cy="1105"/>
            </a:xfrm>
          </p:grpSpPr>
          <p:pic>
            <p:nvPicPr>
              <p:cNvPr id="142" name="Picture 101" descr="desktop_computer_stylized_medium">
                <a:extLst>
                  <a:ext uri="{FF2B5EF4-FFF2-40B4-BE49-F238E27FC236}">
                    <a16:creationId xmlns:a16="http://schemas.microsoft.com/office/drawing/2014/main" id="{87EEEABB-3CD2-3A46-BF10-686777A65B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102">
                <a:extLst>
                  <a:ext uri="{FF2B5EF4-FFF2-40B4-BE49-F238E27FC236}">
                    <a16:creationId xmlns:a16="http://schemas.microsoft.com/office/drawing/2014/main" id="{1C49EF89-30D0-344A-9A3D-E6955D0C7866}"/>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 name="Group 100">
              <a:extLst>
                <a:ext uri="{FF2B5EF4-FFF2-40B4-BE49-F238E27FC236}">
                  <a16:creationId xmlns:a16="http://schemas.microsoft.com/office/drawing/2014/main" id="{D9CB7576-CBA9-BD46-8D38-801ACE835027}"/>
                </a:ext>
              </a:extLst>
            </p:cNvPr>
            <p:cNvGrpSpPr>
              <a:grpSpLocks/>
            </p:cNvGrpSpPr>
            <p:nvPr/>
          </p:nvGrpSpPr>
          <p:grpSpPr bwMode="auto">
            <a:xfrm>
              <a:off x="8499475" y="4603750"/>
              <a:ext cx="631825" cy="503238"/>
              <a:chOff x="-44" y="1473"/>
              <a:chExt cx="981" cy="1105"/>
            </a:xfrm>
          </p:grpSpPr>
          <p:pic>
            <p:nvPicPr>
              <p:cNvPr id="140" name="Picture 101" descr="desktop_computer_stylized_medium">
                <a:extLst>
                  <a:ext uri="{FF2B5EF4-FFF2-40B4-BE49-F238E27FC236}">
                    <a16:creationId xmlns:a16="http://schemas.microsoft.com/office/drawing/2014/main" id="{D2650DD4-472C-A64B-9F45-134EBA3110C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Freeform 102">
                <a:extLst>
                  <a:ext uri="{FF2B5EF4-FFF2-40B4-BE49-F238E27FC236}">
                    <a16:creationId xmlns:a16="http://schemas.microsoft.com/office/drawing/2014/main" id="{E4F6AEEB-5BF1-074F-9C5B-4B012AAE4A00}"/>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5" name="Rectangle 364">
              <a:extLst>
                <a:ext uri="{FF2B5EF4-FFF2-40B4-BE49-F238E27FC236}">
                  <a16:creationId xmlns:a16="http://schemas.microsoft.com/office/drawing/2014/main" id="{7AD36F35-A3EC-D645-A953-2B3CEC39B694}"/>
                </a:ext>
              </a:extLst>
            </p:cNvPr>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6" name="Rectangle 365">
              <a:extLst>
                <a:ext uri="{FF2B5EF4-FFF2-40B4-BE49-F238E27FC236}">
                  <a16:creationId xmlns:a16="http://schemas.microsoft.com/office/drawing/2014/main" id="{8B230BB1-FC8A-4943-B2A8-B95B25A8C2ED}"/>
                </a:ext>
              </a:extLst>
            </p:cNvPr>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7" name="Rectangle 366">
              <a:extLst>
                <a:ext uri="{FF2B5EF4-FFF2-40B4-BE49-F238E27FC236}">
                  <a16:creationId xmlns:a16="http://schemas.microsoft.com/office/drawing/2014/main" id="{07293E03-3CC0-3947-9F07-88299CF55DA0}"/>
                </a:ext>
              </a:extLst>
            </p:cNvPr>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8" name="Rectangle 367">
              <a:extLst>
                <a:ext uri="{FF2B5EF4-FFF2-40B4-BE49-F238E27FC236}">
                  <a16:creationId xmlns:a16="http://schemas.microsoft.com/office/drawing/2014/main" id="{1EF9492B-3834-FF4B-A2E0-574E1897EE7D}"/>
                </a:ext>
              </a:extLst>
            </p:cNvPr>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89" name="Group 142">
              <a:extLst>
                <a:ext uri="{FF2B5EF4-FFF2-40B4-BE49-F238E27FC236}">
                  <a16:creationId xmlns:a16="http://schemas.microsoft.com/office/drawing/2014/main" id="{A57F8A88-BCD5-0142-B6C7-62FB231E5C96}"/>
                </a:ext>
              </a:extLst>
            </p:cNvPr>
            <p:cNvGrpSpPr>
              <a:grpSpLocks/>
            </p:cNvGrpSpPr>
            <p:nvPr/>
          </p:nvGrpSpPr>
          <p:grpSpPr bwMode="auto">
            <a:xfrm>
              <a:off x="5570538" y="3878263"/>
              <a:ext cx="760412" cy="390525"/>
              <a:chOff x="2356" y="1300"/>
              <a:chExt cx="555" cy="194"/>
            </a:xfrm>
          </p:grpSpPr>
          <p:sp>
            <p:nvSpPr>
              <p:cNvPr id="132" name="Oval 407">
                <a:extLst>
                  <a:ext uri="{FF2B5EF4-FFF2-40B4-BE49-F238E27FC236}">
                    <a16:creationId xmlns:a16="http://schemas.microsoft.com/office/drawing/2014/main" id="{CAE74393-E160-A14E-900F-985596270E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3" name="Rectangle 410">
                <a:extLst>
                  <a:ext uri="{FF2B5EF4-FFF2-40B4-BE49-F238E27FC236}">
                    <a16:creationId xmlns:a16="http://schemas.microsoft.com/office/drawing/2014/main" id="{2DDB30E2-327C-C443-A535-000F87C415A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4" name="Oval 411">
                <a:extLst>
                  <a:ext uri="{FF2B5EF4-FFF2-40B4-BE49-F238E27FC236}">
                    <a16:creationId xmlns:a16="http://schemas.microsoft.com/office/drawing/2014/main" id="{7B9279EF-A9E8-1D4C-A6F4-49FA562D2A9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5" name="Group 146">
                <a:extLst>
                  <a:ext uri="{FF2B5EF4-FFF2-40B4-BE49-F238E27FC236}">
                    <a16:creationId xmlns:a16="http://schemas.microsoft.com/office/drawing/2014/main" id="{A7D28408-E9B8-4E4B-99DB-AAAD7026ECCA}"/>
                  </a:ext>
                </a:extLst>
              </p:cNvPr>
              <p:cNvGrpSpPr>
                <a:grpSpLocks/>
              </p:cNvGrpSpPr>
              <p:nvPr/>
            </p:nvGrpSpPr>
            <p:grpSpPr bwMode="auto">
              <a:xfrm>
                <a:off x="2468" y="1332"/>
                <a:ext cx="310" cy="60"/>
                <a:chOff x="2468" y="1332"/>
                <a:chExt cx="310" cy="60"/>
              </a:xfrm>
            </p:grpSpPr>
            <p:sp>
              <p:nvSpPr>
                <p:cNvPr id="138" name="Freeform 147">
                  <a:extLst>
                    <a:ext uri="{FF2B5EF4-FFF2-40B4-BE49-F238E27FC236}">
                      <a16:creationId xmlns:a16="http://schemas.microsoft.com/office/drawing/2014/main" id="{A26C1BBA-5DAE-D94D-8B96-88D6B1F4E1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Freeform 148">
                  <a:extLst>
                    <a:ext uri="{FF2B5EF4-FFF2-40B4-BE49-F238E27FC236}">
                      <a16:creationId xmlns:a16="http://schemas.microsoft.com/office/drawing/2014/main" id="{5562B0F0-942B-6C4C-92A4-0FBC5779F9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6" name="Line 149">
                <a:extLst>
                  <a:ext uri="{FF2B5EF4-FFF2-40B4-BE49-F238E27FC236}">
                    <a16:creationId xmlns:a16="http://schemas.microsoft.com/office/drawing/2014/main" id="{20E05F43-2A82-D949-83B5-923C34DB89AB}"/>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50">
                <a:extLst>
                  <a:ext uri="{FF2B5EF4-FFF2-40B4-BE49-F238E27FC236}">
                    <a16:creationId xmlns:a16="http://schemas.microsoft.com/office/drawing/2014/main" id="{8641D315-76CE-EB47-A802-739DF9044904}"/>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75">
              <a:extLst>
                <a:ext uri="{FF2B5EF4-FFF2-40B4-BE49-F238E27FC236}">
                  <a16:creationId xmlns:a16="http://schemas.microsoft.com/office/drawing/2014/main" id="{20BE73DE-CBEC-3A49-9B4C-C03ADB673EB6}"/>
                </a:ext>
              </a:extLst>
            </p:cNvPr>
            <p:cNvGrpSpPr>
              <a:grpSpLocks/>
            </p:cNvGrpSpPr>
            <p:nvPr/>
          </p:nvGrpSpPr>
          <p:grpSpPr bwMode="auto">
            <a:xfrm rot="5400000">
              <a:off x="5280818" y="3120232"/>
              <a:ext cx="1281113" cy="234950"/>
              <a:chOff x="4876800" y="1143000"/>
              <a:chExt cx="1752600" cy="304800"/>
            </a:xfrm>
          </p:grpSpPr>
          <p:sp>
            <p:nvSpPr>
              <p:cNvPr id="128" name="Rectangle 401">
                <a:extLst>
                  <a:ext uri="{FF2B5EF4-FFF2-40B4-BE49-F238E27FC236}">
                    <a16:creationId xmlns:a16="http://schemas.microsoft.com/office/drawing/2014/main" id="{7CD6CB64-CAAB-7740-A521-7622EFCF950E}"/>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29" name="Rectangle 402">
                <a:extLst>
                  <a:ext uri="{FF2B5EF4-FFF2-40B4-BE49-F238E27FC236}">
                    <a16:creationId xmlns:a16="http://schemas.microsoft.com/office/drawing/2014/main" id="{B71C3A44-C863-E043-B967-546A260ABBFE}"/>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0" name="Rectangle 403">
                <a:extLst>
                  <a:ext uri="{FF2B5EF4-FFF2-40B4-BE49-F238E27FC236}">
                    <a16:creationId xmlns:a16="http://schemas.microsoft.com/office/drawing/2014/main" id="{F94E4D47-CFC6-344B-B0BD-FA6E73576B96}"/>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1" name="Rectangle 404">
                <a:extLst>
                  <a:ext uri="{FF2B5EF4-FFF2-40B4-BE49-F238E27FC236}">
                    <a16:creationId xmlns:a16="http://schemas.microsoft.com/office/drawing/2014/main" id="{2BDF087D-40FC-E748-9B36-F4B030B4D023}"/>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91" name="Group 80">
              <a:extLst>
                <a:ext uri="{FF2B5EF4-FFF2-40B4-BE49-F238E27FC236}">
                  <a16:creationId xmlns:a16="http://schemas.microsoft.com/office/drawing/2014/main" id="{94755C95-CC31-CC41-A207-BA8DFFC3C971}"/>
                </a:ext>
              </a:extLst>
            </p:cNvPr>
            <p:cNvGrpSpPr>
              <a:grpSpLocks/>
            </p:cNvGrpSpPr>
            <p:nvPr/>
          </p:nvGrpSpPr>
          <p:grpSpPr bwMode="auto">
            <a:xfrm>
              <a:off x="6350000" y="3990975"/>
              <a:ext cx="1328738" cy="222250"/>
              <a:chOff x="4876800" y="1143000"/>
              <a:chExt cx="1752600" cy="304800"/>
            </a:xfrm>
          </p:grpSpPr>
          <p:sp>
            <p:nvSpPr>
              <p:cNvPr id="124" name="Rectangle 397">
                <a:extLst>
                  <a:ext uri="{FF2B5EF4-FFF2-40B4-BE49-F238E27FC236}">
                    <a16:creationId xmlns:a16="http://schemas.microsoft.com/office/drawing/2014/main" id="{1CA38F74-8200-1545-A6E5-5A46ACBF161A}"/>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25" name="Rectangle 398">
                <a:extLst>
                  <a:ext uri="{FF2B5EF4-FFF2-40B4-BE49-F238E27FC236}">
                    <a16:creationId xmlns:a16="http://schemas.microsoft.com/office/drawing/2014/main" id="{105A6022-CF31-8D44-9CC8-99F39DE4E717}"/>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26" name="Rectangle 399">
                <a:extLst>
                  <a:ext uri="{FF2B5EF4-FFF2-40B4-BE49-F238E27FC236}">
                    <a16:creationId xmlns:a16="http://schemas.microsoft.com/office/drawing/2014/main" id="{F61A7D3B-9738-F54C-B0A7-2877CB5363E6}"/>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27" name="Rectangle 400">
                <a:extLst>
                  <a:ext uri="{FF2B5EF4-FFF2-40B4-BE49-F238E27FC236}">
                    <a16:creationId xmlns:a16="http://schemas.microsoft.com/office/drawing/2014/main" id="{722098AC-08BA-CD4A-AAB3-ACEE98EB8C39}"/>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92" name="Rectangle 373">
              <a:extLst>
                <a:ext uri="{FF2B5EF4-FFF2-40B4-BE49-F238E27FC236}">
                  <a16:creationId xmlns:a16="http://schemas.microsoft.com/office/drawing/2014/main" id="{988AE092-A8F1-744F-9E88-BB1DB849C223}"/>
                </a:ext>
              </a:extLst>
            </p:cNvPr>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93" name="Rectangle 374">
              <a:extLst>
                <a:ext uri="{FF2B5EF4-FFF2-40B4-BE49-F238E27FC236}">
                  <a16:creationId xmlns:a16="http://schemas.microsoft.com/office/drawing/2014/main" id="{54E1BBE4-6AD8-3D4B-948D-2F4AFD17A006}"/>
                </a:ext>
              </a:extLst>
            </p:cNvPr>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94" name="Rectangle 375">
              <a:extLst>
                <a:ext uri="{FF2B5EF4-FFF2-40B4-BE49-F238E27FC236}">
                  <a16:creationId xmlns:a16="http://schemas.microsoft.com/office/drawing/2014/main" id="{6D0E9F85-6A6A-4843-986F-CCAA5328FD3B}"/>
                </a:ext>
              </a:extLst>
            </p:cNvPr>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95" name="Rectangle 376">
              <a:extLst>
                <a:ext uri="{FF2B5EF4-FFF2-40B4-BE49-F238E27FC236}">
                  <a16:creationId xmlns:a16="http://schemas.microsoft.com/office/drawing/2014/main" id="{7A42C116-02F3-4E41-870E-6F31101C4346}"/>
                </a:ext>
              </a:extLst>
            </p:cNvPr>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96" name="Rectangle 377">
              <a:extLst>
                <a:ext uri="{FF2B5EF4-FFF2-40B4-BE49-F238E27FC236}">
                  <a16:creationId xmlns:a16="http://schemas.microsoft.com/office/drawing/2014/main" id="{11774E36-FA86-2645-B7F5-7B3DAF9920F7}"/>
                </a:ext>
              </a:extLst>
            </p:cNvPr>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97" name="Rectangle 378">
              <a:extLst>
                <a:ext uri="{FF2B5EF4-FFF2-40B4-BE49-F238E27FC236}">
                  <a16:creationId xmlns:a16="http://schemas.microsoft.com/office/drawing/2014/main" id="{B194BFEC-F4DE-BD45-9EBB-950FC386F6E7}"/>
                </a:ext>
              </a:extLst>
            </p:cNvPr>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98" name="Straight Connector 382">
              <a:extLst>
                <a:ext uri="{FF2B5EF4-FFF2-40B4-BE49-F238E27FC236}">
                  <a16:creationId xmlns:a16="http://schemas.microsoft.com/office/drawing/2014/main" id="{234EDE91-AF1C-2747-8018-EA2C72C94440}"/>
                </a:ext>
              </a:extLst>
            </p:cNvPr>
            <p:cNvCxnSpPr>
              <a:endCxn id="136"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383">
              <a:extLst>
                <a:ext uri="{FF2B5EF4-FFF2-40B4-BE49-F238E27FC236}">
                  <a16:creationId xmlns:a16="http://schemas.microsoft.com/office/drawing/2014/main" id="{C5071A92-9985-944E-AE55-82E0F5DD3172}"/>
                </a:ext>
              </a:extLst>
            </p:cNvPr>
            <p:cNvCxnSpPr>
              <a:endCxn id="134"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384">
              <a:extLst>
                <a:ext uri="{FF2B5EF4-FFF2-40B4-BE49-F238E27FC236}">
                  <a16:creationId xmlns:a16="http://schemas.microsoft.com/office/drawing/2014/main" id="{52DB8735-CC50-D14B-918B-AF7446977BCF}"/>
                </a:ext>
              </a:extLst>
            </p:cNvPr>
            <p:cNvCxnSpPr>
              <a:endCxn id="132"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385">
              <a:extLst>
                <a:ext uri="{FF2B5EF4-FFF2-40B4-BE49-F238E27FC236}">
                  <a16:creationId xmlns:a16="http://schemas.microsoft.com/office/drawing/2014/main" id="{E9DEE332-1977-2248-B498-FDD454FEF1A0}"/>
                </a:ext>
              </a:extLst>
            </p:cNvPr>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386">
              <a:extLst>
                <a:ext uri="{FF2B5EF4-FFF2-40B4-BE49-F238E27FC236}">
                  <a16:creationId xmlns:a16="http://schemas.microsoft.com/office/drawing/2014/main" id="{278F1ACE-2C0D-544C-8F36-39F85FE0EC74}"/>
                </a:ext>
              </a:extLst>
            </p:cNvPr>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389">
              <a:extLst>
                <a:ext uri="{FF2B5EF4-FFF2-40B4-BE49-F238E27FC236}">
                  <a16:creationId xmlns:a16="http://schemas.microsoft.com/office/drawing/2014/main" id="{EB80BFE0-FDFB-CA49-B2D6-7EE12BE29CED}"/>
                </a:ext>
              </a:extLst>
            </p:cNvPr>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7" name="Group 100">
              <a:extLst>
                <a:ext uri="{FF2B5EF4-FFF2-40B4-BE49-F238E27FC236}">
                  <a16:creationId xmlns:a16="http://schemas.microsoft.com/office/drawing/2014/main" id="{DF5833C6-1055-E141-B2EA-BFFB98F053CC}"/>
                </a:ext>
              </a:extLst>
            </p:cNvPr>
            <p:cNvGrpSpPr>
              <a:grpSpLocks/>
            </p:cNvGrpSpPr>
            <p:nvPr/>
          </p:nvGrpSpPr>
          <p:grpSpPr bwMode="auto">
            <a:xfrm>
              <a:off x="7972425" y="1371600"/>
              <a:ext cx="630238" cy="503238"/>
              <a:chOff x="-44" y="1473"/>
              <a:chExt cx="981" cy="1105"/>
            </a:xfrm>
          </p:grpSpPr>
          <p:pic>
            <p:nvPicPr>
              <p:cNvPr id="122" name="Picture 101" descr="desktop_computer_stylized_medium">
                <a:extLst>
                  <a:ext uri="{FF2B5EF4-FFF2-40B4-BE49-F238E27FC236}">
                    <a16:creationId xmlns:a16="http://schemas.microsoft.com/office/drawing/2014/main" id="{77B4B735-1578-1A42-8869-55D6313E9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02">
                <a:extLst>
                  <a:ext uri="{FF2B5EF4-FFF2-40B4-BE49-F238E27FC236}">
                    <a16:creationId xmlns:a16="http://schemas.microsoft.com/office/drawing/2014/main" id="{AE4D95EA-F8C5-4441-BAE2-4037D3735EE4}"/>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108" name="Straight Connector 391">
              <a:extLst>
                <a:ext uri="{FF2B5EF4-FFF2-40B4-BE49-F238E27FC236}">
                  <a16:creationId xmlns:a16="http://schemas.microsoft.com/office/drawing/2014/main" id="{6C3EB48F-C86D-BB4D-BA4C-6B119808316A}"/>
                </a:ext>
              </a:extLst>
            </p:cNvPr>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109" name="Rectangle 392">
              <a:extLst>
                <a:ext uri="{FF2B5EF4-FFF2-40B4-BE49-F238E27FC236}">
                  <a16:creationId xmlns:a16="http://schemas.microsoft.com/office/drawing/2014/main" id="{3B83AFE6-CD31-AF48-86DB-1E991C59056B}"/>
                </a:ext>
              </a:extLst>
            </p:cNvPr>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10" name="Rectangle 393">
              <a:extLst>
                <a:ext uri="{FF2B5EF4-FFF2-40B4-BE49-F238E27FC236}">
                  <a16:creationId xmlns:a16="http://schemas.microsoft.com/office/drawing/2014/main" id="{9FCEAC66-2C67-4745-BCF9-9332A3DF7456}"/>
                </a:ext>
              </a:extLst>
            </p:cNvPr>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11" name="Rectangle 394">
              <a:extLst>
                <a:ext uri="{FF2B5EF4-FFF2-40B4-BE49-F238E27FC236}">
                  <a16:creationId xmlns:a16="http://schemas.microsoft.com/office/drawing/2014/main" id="{1AC1BA19-C4E7-504A-B82C-1E173B196E9A}"/>
                </a:ext>
              </a:extLst>
            </p:cNvPr>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112" name="Group 347">
              <a:extLst>
                <a:ext uri="{FF2B5EF4-FFF2-40B4-BE49-F238E27FC236}">
                  <a16:creationId xmlns:a16="http://schemas.microsoft.com/office/drawing/2014/main" id="{B7D9D394-6806-9644-901D-AA3AB267E3E3}"/>
                </a:ext>
              </a:extLst>
            </p:cNvPr>
            <p:cNvGrpSpPr>
              <a:grpSpLocks/>
            </p:cNvGrpSpPr>
            <p:nvPr/>
          </p:nvGrpSpPr>
          <p:grpSpPr bwMode="auto">
            <a:xfrm>
              <a:off x="5529263" y="3871913"/>
              <a:ext cx="815975" cy="449262"/>
              <a:chOff x="1871277" y="1576300"/>
              <a:chExt cx="1128371" cy="437861"/>
            </a:xfrm>
          </p:grpSpPr>
          <p:sp>
            <p:nvSpPr>
              <p:cNvPr id="113" name="Oval 88">
                <a:extLst>
                  <a:ext uri="{FF2B5EF4-FFF2-40B4-BE49-F238E27FC236}">
                    <a16:creationId xmlns:a16="http://schemas.microsoft.com/office/drawing/2014/main" id="{C2BDFD93-125D-854D-B332-E09727C6E94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4" name="Rectangle 89">
                <a:extLst>
                  <a:ext uri="{FF2B5EF4-FFF2-40B4-BE49-F238E27FC236}">
                    <a16:creationId xmlns:a16="http://schemas.microsoft.com/office/drawing/2014/main" id="{DD28A354-4B4A-E149-92C8-A40DC6F90355}"/>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 name="Oval 90">
                <a:extLst>
                  <a:ext uri="{FF2B5EF4-FFF2-40B4-BE49-F238E27FC236}">
                    <a16:creationId xmlns:a16="http://schemas.microsoft.com/office/drawing/2014/main" id="{E06D13CA-6984-F14E-9276-1BA6260AEBD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 name="Freeform 91">
                <a:extLst>
                  <a:ext uri="{FF2B5EF4-FFF2-40B4-BE49-F238E27FC236}">
                    <a16:creationId xmlns:a16="http://schemas.microsoft.com/office/drawing/2014/main" id="{9BB6990B-2C44-9848-863A-1E99F5CFA39B}"/>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 name="Freeform 92">
                <a:extLst>
                  <a:ext uri="{FF2B5EF4-FFF2-40B4-BE49-F238E27FC236}">
                    <a16:creationId xmlns:a16="http://schemas.microsoft.com/office/drawing/2014/main" id="{06BCAD5B-D070-3645-915E-10C724FF55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8" name="Freeform 93">
                <a:extLst>
                  <a:ext uri="{FF2B5EF4-FFF2-40B4-BE49-F238E27FC236}">
                    <a16:creationId xmlns:a16="http://schemas.microsoft.com/office/drawing/2014/main" id="{6576B779-B288-674B-848D-3A6DFE85C397}"/>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9" name="Freeform 94">
                <a:extLst>
                  <a:ext uri="{FF2B5EF4-FFF2-40B4-BE49-F238E27FC236}">
                    <a16:creationId xmlns:a16="http://schemas.microsoft.com/office/drawing/2014/main" id="{98F2F148-B787-EC40-BEF0-4C8AE2A6D60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0" name="Straight Connector 95">
                <a:extLst>
                  <a:ext uri="{FF2B5EF4-FFF2-40B4-BE49-F238E27FC236}">
                    <a16:creationId xmlns:a16="http://schemas.microsoft.com/office/drawing/2014/main" id="{55FBA2CB-1AF0-0C4D-BFAB-AECF82D57B9A}"/>
                  </a:ext>
                </a:extLst>
              </p:cNvPr>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96">
                <a:extLst>
                  <a:ext uri="{FF2B5EF4-FFF2-40B4-BE49-F238E27FC236}">
                    <a16:creationId xmlns:a16="http://schemas.microsoft.com/office/drawing/2014/main" id="{BA395422-6D02-514A-B75F-0BE272ADF10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5439136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电路交换的</a:t>
            </a:r>
            <a:r>
              <a:rPr lang="zh-CN" altLang="en-US" dirty="0" smtClean="0">
                <a:sym typeface="+mn-ea"/>
              </a:rPr>
              <a:t>多路复用</a:t>
            </a:r>
            <a:endParaRPr lang="zh-CN" altLang="en-US" dirty="0">
              <a:solidFill>
                <a:srgbClr val="C00000"/>
              </a:solidFill>
              <a:sym typeface="+mn-ea"/>
            </a:endParaRPr>
          </a:p>
        </p:txBody>
      </p:sp>
      <p:grpSp>
        <p:nvGrpSpPr>
          <p:cNvPr id="73" name="Group 108">
            <a:extLst>
              <a:ext uri="{FF2B5EF4-FFF2-40B4-BE49-F238E27FC236}">
                <a16:creationId xmlns:a16="http://schemas.microsoft.com/office/drawing/2014/main" id="{C3C08081-DA06-46F1-B533-CFE6BFBED1DC}"/>
              </a:ext>
            </a:extLst>
          </p:cNvPr>
          <p:cNvGrpSpPr>
            <a:grpSpLocks/>
          </p:cNvGrpSpPr>
          <p:nvPr/>
        </p:nvGrpSpPr>
        <p:grpSpPr bwMode="auto">
          <a:xfrm>
            <a:off x="4016829" y="1218432"/>
            <a:ext cx="4614161" cy="3550756"/>
            <a:chOff x="1182" y="825"/>
            <a:chExt cx="3989" cy="3333"/>
          </a:xfrm>
        </p:grpSpPr>
        <p:grpSp>
          <p:nvGrpSpPr>
            <p:cNvPr id="74" name="Group 7">
              <a:extLst>
                <a:ext uri="{FF2B5EF4-FFF2-40B4-BE49-F238E27FC236}">
                  <a16:creationId xmlns:a16="http://schemas.microsoft.com/office/drawing/2014/main" id="{6D08A9CD-5E92-462A-AD1B-4C646A506F2D}"/>
                </a:ext>
              </a:extLst>
            </p:cNvPr>
            <p:cNvGrpSpPr>
              <a:grpSpLocks/>
            </p:cNvGrpSpPr>
            <p:nvPr/>
          </p:nvGrpSpPr>
          <p:grpSpPr bwMode="auto">
            <a:xfrm>
              <a:off x="1182" y="1107"/>
              <a:ext cx="3626" cy="1458"/>
              <a:chOff x="1222" y="1115"/>
              <a:chExt cx="3626" cy="1458"/>
            </a:xfrm>
          </p:grpSpPr>
          <p:sp>
            <p:nvSpPr>
              <p:cNvPr id="168" name="Text Box 8">
                <a:extLst>
                  <a:ext uri="{FF2B5EF4-FFF2-40B4-BE49-F238E27FC236}">
                    <a16:creationId xmlns:a16="http://schemas.microsoft.com/office/drawing/2014/main" id="{930FC949-B475-44B3-8EE9-8E617D19C6CF}"/>
                  </a:ext>
                </a:extLst>
              </p:cNvPr>
              <p:cNvSpPr txBox="1">
                <a:spLocks noChangeArrowheads="1"/>
              </p:cNvSpPr>
              <p:nvPr/>
            </p:nvSpPr>
            <p:spPr bwMode="auto">
              <a:xfrm>
                <a:off x="2061" y="1115"/>
                <a:ext cx="2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1600" dirty="0">
                    <a:latin typeface="Microsoft YaHei" panose="020B0503020204020204" pitchFamily="34" charset="-122"/>
                    <a:ea typeface="Microsoft YaHei" panose="020B0503020204020204" pitchFamily="34" charset="-122"/>
                  </a:rPr>
                  <a:t>FDM</a:t>
                </a:r>
                <a:r>
                  <a:rPr lang="zh-CN" altLang="en-US" sz="1600" dirty="0">
                    <a:latin typeface="Microsoft YaHei" panose="020B0503020204020204" pitchFamily="34" charset="-122"/>
                    <a:ea typeface="Microsoft YaHei" panose="020B0503020204020204" pitchFamily="34" charset="-122"/>
                  </a:rPr>
                  <a:t>（频分多路复用）</a:t>
                </a:r>
                <a:endParaRPr lang="fr-FR" altLang="zh-CN" sz="1600" dirty="0">
                  <a:latin typeface="Microsoft YaHei" panose="020B0503020204020204" pitchFamily="34" charset="-122"/>
                  <a:ea typeface="Microsoft YaHei" panose="020B0503020204020204" pitchFamily="34" charset="-122"/>
                </a:endParaRPr>
              </a:p>
            </p:txBody>
          </p:sp>
          <p:grpSp>
            <p:nvGrpSpPr>
              <p:cNvPr id="169" name="Group 9">
                <a:extLst>
                  <a:ext uri="{FF2B5EF4-FFF2-40B4-BE49-F238E27FC236}">
                    <a16:creationId xmlns:a16="http://schemas.microsoft.com/office/drawing/2014/main" id="{7D41C1C8-FB86-468D-8ADB-543A81AE7AA7}"/>
                  </a:ext>
                </a:extLst>
              </p:cNvPr>
              <p:cNvGrpSpPr>
                <a:grpSpLocks/>
              </p:cNvGrpSpPr>
              <p:nvPr/>
            </p:nvGrpSpPr>
            <p:grpSpPr bwMode="auto">
              <a:xfrm>
                <a:off x="1222" y="1392"/>
                <a:ext cx="3626" cy="1181"/>
                <a:chOff x="1222" y="1392"/>
                <a:chExt cx="3626" cy="1181"/>
              </a:xfrm>
            </p:grpSpPr>
            <p:sp>
              <p:nvSpPr>
                <p:cNvPr id="170" name="Line 10">
                  <a:extLst>
                    <a:ext uri="{FF2B5EF4-FFF2-40B4-BE49-F238E27FC236}">
                      <a16:creationId xmlns:a16="http://schemas.microsoft.com/office/drawing/2014/main" id="{11F61452-7BE8-4FCC-A504-1C094FE8B4CD}"/>
                    </a:ext>
                  </a:extLst>
                </p:cNvPr>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71" name="Text Box 11">
                  <a:extLst>
                    <a:ext uri="{FF2B5EF4-FFF2-40B4-BE49-F238E27FC236}">
                      <a16:creationId xmlns:a16="http://schemas.microsoft.com/office/drawing/2014/main" id="{C1177F94-2C7D-4B45-AF59-10280AF3CC55}"/>
                    </a:ext>
                  </a:extLst>
                </p:cNvPr>
                <p:cNvSpPr txBox="1">
                  <a:spLocks noChangeArrowheads="1"/>
                </p:cNvSpPr>
                <p:nvPr/>
              </p:nvSpPr>
              <p:spPr bwMode="auto">
                <a:xfrm>
                  <a:off x="1222" y="1425"/>
                  <a:ext cx="5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1600" dirty="0">
                      <a:latin typeface="Microsoft YaHei" panose="020B0503020204020204" pitchFamily="34" charset="-122"/>
                      <a:ea typeface="Microsoft YaHei" panose="020B0503020204020204" pitchFamily="34" charset="-122"/>
                    </a:rPr>
                    <a:t>频率</a:t>
                  </a:r>
                  <a:endParaRPr lang="fr-FR" altLang="zh-CN" sz="1600" dirty="0">
                    <a:latin typeface="Microsoft YaHei" panose="020B0503020204020204" pitchFamily="34" charset="-122"/>
                    <a:ea typeface="Microsoft YaHei" panose="020B0503020204020204" pitchFamily="34" charset="-122"/>
                  </a:endParaRPr>
                </a:p>
              </p:txBody>
            </p:sp>
            <p:sp>
              <p:nvSpPr>
                <p:cNvPr id="172" name="Line 12">
                  <a:extLst>
                    <a:ext uri="{FF2B5EF4-FFF2-40B4-BE49-F238E27FC236}">
                      <a16:creationId xmlns:a16="http://schemas.microsoft.com/office/drawing/2014/main" id="{7FFAE21D-9B22-405E-A0A0-8DC519289A01}"/>
                    </a:ext>
                  </a:extLst>
                </p:cNvPr>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73" name="Text Box 13">
                  <a:extLst>
                    <a:ext uri="{FF2B5EF4-FFF2-40B4-BE49-F238E27FC236}">
                      <a16:creationId xmlns:a16="http://schemas.microsoft.com/office/drawing/2014/main" id="{D7051A30-F1FC-4FAB-BA7A-D04C0B31516B}"/>
                    </a:ext>
                  </a:extLst>
                </p:cNvPr>
                <p:cNvSpPr txBox="1">
                  <a:spLocks noChangeArrowheads="1"/>
                </p:cNvSpPr>
                <p:nvPr/>
              </p:nvSpPr>
              <p:spPr bwMode="auto">
                <a:xfrm>
                  <a:off x="3048" y="2255"/>
                  <a:ext cx="5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1600" dirty="0">
                      <a:latin typeface="Microsoft YaHei" panose="020B0503020204020204" pitchFamily="34" charset="-122"/>
                      <a:ea typeface="Microsoft YaHei" panose="020B0503020204020204" pitchFamily="34" charset="-122"/>
                    </a:rPr>
                    <a:t>时间</a:t>
                  </a:r>
                  <a:endParaRPr lang="fr-FR" altLang="zh-CN" sz="1600" dirty="0">
                    <a:latin typeface="Microsoft YaHei" panose="020B0503020204020204" pitchFamily="34" charset="-122"/>
                    <a:ea typeface="Microsoft YaHei" panose="020B0503020204020204" pitchFamily="34" charset="-122"/>
                  </a:endParaRPr>
                </a:p>
              </p:txBody>
            </p:sp>
            <p:sp>
              <p:nvSpPr>
                <p:cNvPr id="174" name="Rectangle 14">
                  <a:extLst>
                    <a:ext uri="{FF2B5EF4-FFF2-40B4-BE49-F238E27FC236}">
                      <a16:creationId xmlns:a16="http://schemas.microsoft.com/office/drawing/2014/main" id="{806DA5CE-69D7-4EE3-80DE-ABF6EE2D248A}"/>
                    </a:ext>
                  </a:extLst>
                </p:cNvPr>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sp>
          <p:nvSpPr>
            <p:cNvPr id="75" name="Rectangle 15">
              <a:extLst>
                <a:ext uri="{FF2B5EF4-FFF2-40B4-BE49-F238E27FC236}">
                  <a16:creationId xmlns:a16="http://schemas.microsoft.com/office/drawing/2014/main" id="{F1E88FDB-3799-4937-96E3-9BB8338EC93C}"/>
                </a:ext>
              </a:extLst>
            </p:cNvPr>
            <p:cNvSpPr>
              <a:spLocks noChangeArrowheads="1"/>
            </p:cNvSpPr>
            <p:nvPr/>
          </p:nvSpPr>
          <p:spPr bwMode="auto">
            <a:xfrm>
              <a:off x="1728" y="1584"/>
              <a:ext cx="2880"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76" name="Rectangle 16">
              <a:extLst>
                <a:ext uri="{FF2B5EF4-FFF2-40B4-BE49-F238E27FC236}">
                  <a16:creationId xmlns:a16="http://schemas.microsoft.com/office/drawing/2014/main" id="{33AE22B8-3B7B-436C-9C44-C7A1E0BE2681}"/>
                </a:ext>
              </a:extLst>
            </p:cNvPr>
            <p:cNvSpPr>
              <a:spLocks noChangeArrowheads="1"/>
            </p:cNvSpPr>
            <p:nvPr/>
          </p:nvSpPr>
          <p:spPr bwMode="auto">
            <a:xfrm>
              <a:off x="1728" y="1728"/>
              <a:ext cx="2880"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77" name="Rectangle 17">
              <a:extLst>
                <a:ext uri="{FF2B5EF4-FFF2-40B4-BE49-F238E27FC236}">
                  <a16:creationId xmlns:a16="http://schemas.microsoft.com/office/drawing/2014/main" id="{CAF6B221-FA38-493E-9DCF-B57B15A8ECCA}"/>
                </a:ext>
              </a:extLst>
            </p:cNvPr>
            <p:cNvSpPr>
              <a:spLocks noChangeArrowheads="1"/>
            </p:cNvSpPr>
            <p:nvPr/>
          </p:nvSpPr>
          <p:spPr bwMode="auto">
            <a:xfrm>
              <a:off x="1728" y="1872"/>
              <a:ext cx="2880"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78" name="Rectangle 18">
              <a:extLst>
                <a:ext uri="{FF2B5EF4-FFF2-40B4-BE49-F238E27FC236}">
                  <a16:creationId xmlns:a16="http://schemas.microsoft.com/office/drawing/2014/main" id="{1232AC8C-5BC8-4C43-9AFE-DC4CF06FBBC6}"/>
                </a:ext>
              </a:extLst>
            </p:cNvPr>
            <p:cNvSpPr>
              <a:spLocks noChangeArrowheads="1"/>
            </p:cNvSpPr>
            <p:nvPr/>
          </p:nvSpPr>
          <p:spPr bwMode="auto">
            <a:xfrm>
              <a:off x="1728" y="2016"/>
              <a:ext cx="2880"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nvGrpSpPr>
            <p:cNvPr id="79" name="Group 19">
              <a:extLst>
                <a:ext uri="{FF2B5EF4-FFF2-40B4-BE49-F238E27FC236}">
                  <a16:creationId xmlns:a16="http://schemas.microsoft.com/office/drawing/2014/main" id="{D5A0260B-3A3A-45FA-8E6C-7E40D2D1C095}"/>
                </a:ext>
              </a:extLst>
            </p:cNvPr>
            <p:cNvGrpSpPr>
              <a:grpSpLocks/>
            </p:cNvGrpSpPr>
            <p:nvPr/>
          </p:nvGrpSpPr>
          <p:grpSpPr bwMode="auto">
            <a:xfrm>
              <a:off x="1680" y="2700"/>
              <a:ext cx="3120" cy="1458"/>
              <a:chOff x="1728" y="2700"/>
              <a:chExt cx="3120" cy="1458"/>
            </a:xfrm>
          </p:grpSpPr>
          <p:sp>
            <p:nvSpPr>
              <p:cNvPr id="163" name="Text Box 20">
                <a:extLst>
                  <a:ext uri="{FF2B5EF4-FFF2-40B4-BE49-F238E27FC236}">
                    <a16:creationId xmlns:a16="http://schemas.microsoft.com/office/drawing/2014/main" id="{4ED8CAA7-BF51-449B-B57D-CA413F776C37}"/>
                  </a:ext>
                </a:extLst>
              </p:cNvPr>
              <p:cNvSpPr txBox="1">
                <a:spLocks noChangeArrowheads="1"/>
              </p:cNvSpPr>
              <p:nvPr/>
            </p:nvSpPr>
            <p:spPr bwMode="auto">
              <a:xfrm>
                <a:off x="2039" y="2700"/>
                <a:ext cx="2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1600" dirty="0">
                    <a:latin typeface="Microsoft YaHei" panose="020B0503020204020204" pitchFamily="34" charset="-122"/>
                    <a:ea typeface="Microsoft YaHei" panose="020B0503020204020204" pitchFamily="34" charset="-122"/>
                  </a:rPr>
                  <a:t>TDM</a:t>
                </a:r>
                <a:r>
                  <a:rPr lang="zh-CN" altLang="en-US" sz="1600" dirty="0">
                    <a:latin typeface="Microsoft YaHei" panose="020B0503020204020204" pitchFamily="34" charset="-122"/>
                    <a:ea typeface="Microsoft YaHei" panose="020B0503020204020204" pitchFamily="34" charset="-122"/>
                  </a:rPr>
                  <a:t>（时分多路复用）</a:t>
                </a:r>
                <a:endParaRPr lang="fr-FR" altLang="zh-CN" sz="1600" dirty="0">
                  <a:latin typeface="Microsoft YaHei" panose="020B0503020204020204" pitchFamily="34" charset="-122"/>
                  <a:ea typeface="Microsoft YaHei" panose="020B0503020204020204" pitchFamily="34" charset="-122"/>
                </a:endParaRPr>
              </a:p>
            </p:txBody>
          </p:sp>
          <p:sp>
            <p:nvSpPr>
              <p:cNvPr id="164" name="Line 21">
                <a:extLst>
                  <a:ext uri="{FF2B5EF4-FFF2-40B4-BE49-F238E27FC236}">
                    <a16:creationId xmlns:a16="http://schemas.microsoft.com/office/drawing/2014/main" id="{D47B8A78-6E0C-442C-AB50-D3226AB85A22}"/>
                  </a:ext>
                </a:extLst>
              </p:cNvPr>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65" name="Line 23">
                <a:extLst>
                  <a:ext uri="{FF2B5EF4-FFF2-40B4-BE49-F238E27FC236}">
                    <a16:creationId xmlns:a16="http://schemas.microsoft.com/office/drawing/2014/main" id="{A9814989-69F1-4F05-855D-6105C51E39E8}"/>
                  </a:ext>
                </a:extLst>
              </p:cNvPr>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66" name="Text Box 24">
                <a:extLst>
                  <a:ext uri="{FF2B5EF4-FFF2-40B4-BE49-F238E27FC236}">
                    <a16:creationId xmlns:a16="http://schemas.microsoft.com/office/drawing/2014/main" id="{F08C53F4-68C1-4FD7-ADE0-252C792CF213}"/>
                  </a:ext>
                </a:extLst>
              </p:cNvPr>
              <p:cNvSpPr txBox="1">
                <a:spLocks noChangeArrowheads="1"/>
              </p:cNvSpPr>
              <p:nvPr/>
            </p:nvSpPr>
            <p:spPr bwMode="auto">
              <a:xfrm>
                <a:off x="3048" y="3840"/>
                <a:ext cx="51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1600" dirty="0">
                    <a:latin typeface="Microsoft YaHei" panose="020B0503020204020204" pitchFamily="34" charset="-122"/>
                    <a:ea typeface="Microsoft YaHei" panose="020B0503020204020204" pitchFamily="34" charset="-122"/>
                  </a:rPr>
                  <a:t>时间</a:t>
                </a:r>
                <a:endParaRPr lang="fr-FR" altLang="zh-CN" sz="1600" dirty="0">
                  <a:latin typeface="Microsoft YaHei" panose="020B0503020204020204" pitchFamily="34" charset="-122"/>
                  <a:ea typeface="Microsoft YaHei" panose="020B0503020204020204" pitchFamily="34" charset="-122"/>
                </a:endParaRPr>
              </a:p>
            </p:txBody>
          </p:sp>
          <p:sp>
            <p:nvSpPr>
              <p:cNvPr id="167" name="Rectangle 25">
                <a:extLst>
                  <a:ext uri="{FF2B5EF4-FFF2-40B4-BE49-F238E27FC236}">
                    <a16:creationId xmlns:a16="http://schemas.microsoft.com/office/drawing/2014/main" id="{E704917F-D1C1-4410-92D3-B9F3C1526FC4}"/>
                  </a:ext>
                </a:extLst>
              </p:cNvPr>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nvGrpSpPr>
            <p:cNvPr id="80" name="Group 26">
              <a:extLst>
                <a:ext uri="{FF2B5EF4-FFF2-40B4-BE49-F238E27FC236}">
                  <a16:creationId xmlns:a16="http://schemas.microsoft.com/office/drawing/2014/main" id="{7BF102EA-76F0-4BF7-A0FD-32947B25DA68}"/>
                </a:ext>
              </a:extLst>
            </p:cNvPr>
            <p:cNvGrpSpPr>
              <a:grpSpLocks/>
            </p:cNvGrpSpPr>
            <p:nvPr/>
          </p:nvGrpSpPr>
          <p:grpSpPr bwMode="auto">
            <a:xfrm>
              <a:off x="1728" y="3168"/>
              <a:ext cx="2448" cy="576"/>
              <a:chOff x="1776" y="3168"/>
              <a:chExt cx="2448" cy="576"/>
            </a:xfrm>
          </p:grpSpPr>
          <p:sp>
            <p:nvSpPr>
              <p:cNvPr id="158" name="Rectangle 27">
                <a:extLst>
                  <a:ext uri="{FF2B5EF4-FFF2-40B4-BE49-F238E27FC236}">
                    <a16:creationId xmlns:a16="http://schemas.microsoft.com/office/drawing/2014/main" id="{B9BE8E34-49AC-4E14-81BB-FC06EB764584}"/>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9" name="Rectangle 28">
                <a:extLst>
                  <a:ext uri="{FF2B5EF4-FFF2-40B4-BE49-F238E27FC236}">
                    <a16:creationId xmlns:a16="http://schemas.microsoft.com/office/drawing/2014/main" id="{D7619A26-5278-4547-B58D-22748F27A485}"/>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60" name="Rectangle 29">
                <a:extLst>
                  <a:ext uri="{FF2B5EF4-FFF2-40B4-BE49-F238E27FC236}">
                    <a16:creationId xmlns:a16="http://schemas.microsoft.com/office/drawing/2014/main" id="{5462C0E0-B1BB-428E-BAFD-3FC6D1D90D4C}"/>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61" name="Rectangle 30">
                <a:extLst>
                  <a:ext uri="{FF2B5EF4-FFF2-40B4-BE49-F238E27FC236}">
                    <a16:creationId xmlns:a16="http://schemas.microsoft.com/office/drawing/2014/main" id="{9283055F-6D5F-4702-9C5E-E7F0C3B01D76}"/>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62" name="Rectangle 31">
                <a:extLst>
                  <a:ext uri="{FF2B5EF4-FFF2-40B4-BE49-F238E27FC236}">
                    <a16:creationId xmlns:a16="http://schemas.microsoft.com/office/drawing/2014/main" id="{30C6AF1D-B62F-45B5-BD73-25D6DCA8594C}"/>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nvGrpSpPr>
            <p:cNvPr id="81" name="Group 32">
              <a:extLst>
                <a:ext uri="{FF2B5EF4-FFF2-40B4-BE49-F238E27FC236}">
                  <a16:creationId xmlns:a16="http://schemas.microsoft.com/office/drawing/2014/main" id="{9B4C207D-0063-4DB2-A804-1FF060105D90}"/>
                </a:ext>
              </a:extLst>
            </p:cNvPr>
            <p:cNvGrpSpPr>
              <a:grpSpLocks/>
            </p:cNvGrpSpPr>
            <p:nvPr/>
          </p:nvGrpSpPr>
          <p:grpSpPr bwMode="auto">
            <a:xfrm>
              <a:off x="1872" y="3168"/>
              <a:ext cx="2448" cy="576"/>
              <a:chOff x="1920" y="3168"/>
              <a:chExt cx="2448" cy="576"/>
            </a:xfrm>
          </p:grpSpPr>
          <p:sp>
            <p:nvSpPr>
              <p:cNvPr id="153" name="Rectangle 33">
                <a:extLst>
                  <a:ext uri="{FF2B5EF4-FFF2-40B4-BE49-F238E27FC236}">
                    <a16:creationId xmlns:a16="http://schemas.microsoft.com/office/drawing/2014/main" id="{B6CB79E8-3D93-4DCA-AB9E-262954D69A80}"/>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4" name="Rectangle 34">
                <a:extLst>
                  <a:ext uri="{FF2B5EF4-FFF2-40B4-BE49-F238E27FC236}">
                    <a16:creationId xmlns:a16="http://schemas.microsoft.com/office/drawing/2014/main" id="{C629828C-0797-488E-8296-CC7182593DC3}"/>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5" name="Rectangle 35">
                <a:extLst>
                  <a:ext uri="{FF2B5EF4-FFF2-40B4-BE49-F238E27FC236}">
                    <a16:creationId xmlns:a16="http://schemas.microsoft.com/office/drawing/2014/main" id="{AC055153-D774-4F06-8E44-9B5B13E16D73}"/>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6" name="Rectangle 36">
                <a:extLst>
                  <a:ext uri="{FF2B5EF4-FFF2-40B4-BE49-F238E27FC236}">
                    <a16:creationId xmlns:a16="http://schemas.microsoft.com/office/drawing/2014/main" id="{1F82CA14-FF0B-443D-8E9D-DF9A57C7C518}"/>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7" name="Rectangle 37">
                <a:extLst>
                  <a:ext uri="{FF2B5EF4-FFF2-40B4-BE49-F238E27FC236}">
                    <a16:creationId xmlns:a16="http://schemas.microsoft.com/office/drawing/2014/main" id="{556BF851-0DC5-4977-B18B-AF388FFC8E31}"/>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nvGrpSpPr>
            <p:cNvPr id="82" name="Group 38">
              <a:extLst>
                <a:ext uri="{FF2B5EF4-FFF2-40B4-BE49-F238E27FC236}">
                  <a16:creationId xmlns:a16="http://schemas.microsoft.com/office/drawing/2014/main" id="{97D5BCE6-D518-46BF-8941-3E5F08AA5541}"/>
                </a:ext>
              </a:extLst>
            </p:cNvPr>
            <p:cNvGrpSpPr>
              <a:grpSpLocks/>
            </p:cNvGrpSpPr>
            <p:nvPr/>
          </p:nvGrpSpPr>
          <p:grpSpPr bwMode="auto">
            <a:xfrm>
              <a:off x="2016" y="3168"/>
              <a:ext cx="2448" cy="576"/>
              <a:chOff x="2064" y="3168"/>
              <a:chExt cx="2448" cy="576"/>
            </a:xfrm>
          </p:grpSpPr>
          <p:sp>
            <p:nvSpPr>
              <p:cNvPr id="148" name="Rectangle 39">
                <a:extLst>
                  <a:ext uri="{FF2B5EF4-FFF2-40B4-BE49-F238E27FC236}">
                    <a16:creationId xmlns:a16="http://schemas.microsoft.com/office/drawing/2014/main" id="{5D7D3EA0-DFAB-47F1-A391-E22715E95898}"/>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49" name="Rectangle 40">
                <a:extLst>
                  <a:ext uri="{FF2B5EF4-FFF2-40B4-BE49-F238E27FC236}">
                    <a16:creationId xmlns:a16="http://schemas.microsoft.com/office/drawing/2014/main" id="{E8D5BCFF-DAFD-415C-91C9-4E1D7FF853BE}"/>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0" name="Rectangle 41">
                <a:extLst>
                  <a:ext uri="{FF2B5EF4-FFF2-40B4-BE49-F238E27FC236}">
                    <a16:creationId xmlns:a16="http://schemas.microsoft.com/office/drawing/2014/main" id="{96B3FEF0-3ED6-4187-AAD9-B1F653F4D7B1}"/>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1" name="Rectangle 42">
                <a:extLst>
                  <a:ext uri="{FF2B5EF4-FFF2-40B4-BE49-F238E27FC236}">
                    <a16:creationId xmlns:a16="http://schemas.microsoft.com/office/drawing/2014/main" id="{D80A600F-324E-403D-8059-79D170A53AD5}"/>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52" name="Rectangle 43">
                <a:extLst>
                  <a:ext uri="{FF2B5EF4-FFF2-40B4-BE49-F238E27FC236}">
                    <a16:creationId xmlns:a16="http://schemas.microsoft.com/office/drawing/2014/main" id="{EF031E13-FE76-4479-95D1-4D96F5F481C5}"/>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nvGrpSpPr>
            <p:cNvPr id="83" name="Group 44">
              <a:extLst>
                <a:ext uri="{FF2B5EF4-FFF2-40B4-BE49-F238E27FC236}">
                  <a16:creationId xmlns:a16="http://schemas.microsoft.com/office/drawing/2014/main" id="{8D6B1A59-FAFE-4663-ABD7-FF254951CA1A}"/>
                </a:ext>
              </a:extLst>
            </p:cNvPr>
            <p:cNvGrpSpPr>
              <a:grpSpLocks/>
            </p:cNvGrpSpPr>
            <p:nvPr/>
          </p:nvGrpSpPr>
          <p:grpSpPr bwMode="auto">
            <a:xfrm>
              <a:off x="2160" y="3168"/>
              <a:ext cx="2448" cy="576"/>
              <a:chOff x="2208" y="3168"/>
              <a:chExt cx="2448" cy="576"/>
            </a:xfrm>
          </p:grpSpPr>
          <p:sp>
            <p:nvSpPr>
              <p:cNvPr id="143" name="Rectangle 45">
                <a:extLst>
                  <a:ext uri="{FF2B5EF4-FFF2-40B4-BE49-F238E27FC236}">
                    <a16:creationId xmlns:a16="http://schemas.microsoft.com/office/drawing/2014/main" id="{1DB8BC18-8757-4B37-B60B-D47D52175545}"/>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44" name="Rectangle 46">
                <a:extLst>
                  <a:ext uri="{FF2B5EF4-FFF2-40B4-BE49-F238E27FC236}">
                    <a16:creationId xmlns:a16="http://schemas.microsoft.com/office/drawing/2014/main" id="{7CE91957-9119-4472-BB8F-7EDB3F18A789}"/>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45" name="Rectangle 47">
                <a:extLst>
                  <a:ext uri="{FF2B5EF4-FFF2-40B4-BE49-F238E27FC236}">
                    <a16:creationId xmlns:a16="http://schemas.microsoft.com/office/drawing/2014/main" id="{19A617AF-0A09-4934-A54A-86ED2211220B}"/>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46" name="Rectangle 48">
                <a:extLst>
                  <a:ext uri="{FF2B5EF4-FFF2-40B4-BE49-F238E27FC236}">
                    <a16:creationId xmlns:a16="http://schemas.microsoft.com/office/drawing/2014/main" id="{EB89040C-AB4D-49D8-96AE-92CC937A0508}"/>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147" name="Rectangle 49">
                <a:extLst>
                  <a:ext uri="{FF2B5EF4-FFF2-40B4-BE49-F238E27FC236}">
                    <a16:creationId xmlns:a16="http://schemas.microsoft.com/office/drawing/2014/main" id="{1BF1AA81-FD98-4B1B-8F98-478F8C71A201}"/>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nvGrpSpPr>
            <p:cNvPr id="84" name="Group 50">
              <a:extLst>
                <a:ext uri="{FF2B5EF4-FFF2-40B4-BE49-F238E27FC236}">
                  <a16:creationId xmlns:a16="http://schemas.microsoft.com/office/drawing/2014/main" id="{A17EEA9F-D913-48D6-B234-10465F300E2F}"/>
                </a:ext>
              </a:extLst>
            </p:cNvPr>
            <p:cNvGrpSpPr>
              <a:grpSpLocks/>
            </p:cNvGrpSpPr>
            <p:nvPr/>
          </p:nvGrpSpPr>
          <p:grpSpPr bwMode="auto">
            <a:xfrm>
              <a:off x="1728" y="1728"/>
              <a:ext cx="2880" cy="288"/>
              <a:chOff x="1776" y="1728"/>
              <a:chExt cx="2880" cy="288"/>
            </a:xfrm>
          </p:grpSpPr>
          <p:sp>
            <p:nvSpPr>
              <p:cNvPr id="140" name="Line 51">
                <a:extLst>
                  <a:ext uri="{FF2B5EF4-FFF2-40B4-BE49-F238E27FC236}">
                    <a16:creationId xmlns:a16="http://schemas.microsoft.com/office/drawing/2014/main" id="{58C2A8F0-7F46-4FB4-AF94-8CD4EA721547}"/>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41" name="Line 52">
                <a:extLst>
                  <a:ext uri="{FF2B5EF4-FFF2-40B4-BE49-F238E27FC236}">
                    <a16:creationId xmlns:a16="http://schemas.microsoft.com/office/drawing/2014/main" id="{E0667919-C9CD-433A-9E7A-A72C97DC1D36}"/>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42" name="Line 53">
                <a:extLst>
                  <a:ext uri="{FF2B5EF4-FFF2-40B4-BE49-F238E27FC236}">
                    <a16:creationId xmlns:a16="http://schemas.microsoft.com/office/drawing/2014/main" id="{C302C801-A58B-4285-9B17-C9741ADEAB3B}"/>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grpSp>
          <p:nvGrpSpPr>
            <p:cNvPr id="85" name="Group 54">
              <a:extLst>
                <a:ext uri="{FF2B5EF4-FFF2-40B4-BE49-F238E27FC236}">
                  <a16:creationId xmlns:a16="http://schemas.microsoft.com/office/drawing/2014/main" id="{4760843F-8229-4475-BDCD-270C9D2F3C4C}"/>
                </a:ext>
              </a:extLst>
            </p:cNvPr>
            <p:cNvGrpSpPr>
              <a:grpSpLocks/>
            </p:cNvGrpSpPr>
            <p:nvPr/>
          </p:nvGrpSpPr>
          <p:grpSpPr bwMode="auto">
            <a:xfrm>
              <a:off x="1872" y="3168"/>
              <a:ext cx="2592" cy="576"/>
              <a:chOff x="1920" y="3168"/>
              <a:chExt cx="2592" cy="576"/>
            </a:xfrm>
          </p:grpSpPr>
          <p:sp>
            <p:nvSpPr>
              <p:cNvPr id="121" name="Line 55">
                <a:extLst>
                  <a:ext uri="{FF2B5EF4-FFF2-40B4-BE49-F238E27FC236}">
                    <a16:creationId xmlns:a16="http://schemas.microsoft.com/office/drawing/2014/main" id="{678756AD-79E4-4324-A573-736EF664C15D}"/>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2" name="Line 56">
                <a:extLst>
                  <a:ext uri="{FF2B5EF4-FFF2-40B4-BE49-F238E27FC236}">
                    <a16:creationId xmlns:a16="http://schemas.microsoft.com/office/drawing/2014/main" id="{5E60DFB3-EA5C-45E6-BAA6-D1CEA38DFEF7}"/>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3" name="Line 57">
                <a:extLst>
                  <a:ext uri="{FF2B5EF4-FFF2-40B4-BE49-F238E27FC236}">
                    <a16:creationId xmlns:a16="http://schemas.microsoft.com/office/drawing/2014/main" id="{C8C3B70B-22B7-4473-9B9D-FAF40B85B689}"/>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4" name="Line 58">
                <a:extLst>
                  <a:ext uri="{FF2B5EF4-FFF2-40B4-BE49-F238E27FC236}">
                    <a16:creationId xmlns:a16="http://schemas.microsoft.com/office/drawing/2014/main" id="{19DF178D-2828-406C-B927-5183F43832C0}"/>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5" name="Line 59">
                <a:extLst>
                  <a:ext uri="{FF2B5EF4-FFF2-40B4-BE49-F238E27FC236}">
                    <a16:creationId xmlns:a16="http://schemas.microsoft.com/office/drawing/2014/main" id="{5DD6B510-1CD0-46AB-9C83-82376D5CC33A}"/>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6" name="Line 60">
                <a:extLst>
                  <a:ext uri="{FF2B5EF4-FFF2-40B4-BE49-F238E27FC236}">
                    <a16:creationId xmlns:a16="http://schemas.microsoft.com/office/drawing/2014/main" id="{43EFF2A3-A0B3-4447-8559-E7DC1841C9D9}"/>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7" name="Line 61">
                <a:extLst>
                  <a:ext uri="{FF2B5EF4-FFF2-40B4-BE49-F238E27FC236}">
                    <a16:creationId xmlns:a16="http://schemas.microsoft.com/office/drawing/2014/main" id="{F863BB58-3891-42A5-A1A3-903FF770E790}"/>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8" name="Line 62">
                <a:extLst>
                  <a:ext uri="{FF2B5EF4-FFF2-40B4-BE49-F238E27FC236}">
                    <a16:creationId xmlns:a16="http://schemas.microsoft.com/office/drawing/2014/main" id="{812705B8-B69D-4DE9-A9F8-04DDDCCA8741}"/>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9" name="Line 63">
                <a:extLst>
                  <a:ext uri="{FF2B5EF4-FFF2-40B4-BE49-F238E27FC236}">
                    <a16:creationId xmlns:a16="http://schemas.microsoft.com/office/drawing/2014/main" id="{7ECF0AA5-52D7-4C23-AFB5-08E03B358F32}"/>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0" name="Line 64">
                <a:extLst>
                  <a:ext uri="{FF2B5EF4-FFF2-40B4-BE49-F238E27FC236}">
                    <a16:creationId xmlns:a16="http://schemas.microsoft.com/office/drawing/2014/main" id="{C3F222CE-E31F-42D8-B64B-B6F7E3D0EDDF}"/>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1" name="Line 65">
                <a:extLst>
                  <a:ext uri="{FF2B5EF4-FFF2-40B4-BE49-F238E27FC236}">
                    <a16:creationId xmlns:a16="http://schemas.microsoft.com/office/drawing/2014/main" id="{BE10F154-1B58-4376-AE8B-F0627D9B2B4A}"/>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2" name="Line 66">
                <a:extLst>
                  <a:ext uri="{FF2B5EF4-FFF2-40B4-BE49-F238E27FC236}">
                    <a16:creationId xmlns:a16="http://schemas.microsoft.com/office/drawing/2014/main" id="{82CDCBE0-B740-4684-92B7-DA0AC8EC1EB1}"/>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3" name="Line 67">
                <a:extLst>
                  <a:ext uri="{FF2B5EF4-FFF2-40B4-BE49-F238E27FC236}">
                    <a16:creationId xmlns:a16="http://schemas.microsoft.com/office/drawing/2014/main" id="{E6C2AA02-84B7-4304-9284-69BE58DC6B8E}"/>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4" name="Line 68">
                <a:extLst>
                  <a:ext uri="{FF2B5EF4-FFF2-40B4-BE49-F238E27FC236}">
                    <a16:creationId xmlns:a16="http://schemas.microsoft.com/office/drawing/2014/main" id="{1846E03E-15F1-44DF-9493-DFEBC324D90D}"/>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5" name="Line 69">
                <a:extLst>
                  <a:ext uri="{FF2B5EF4-FFF2-40B4-BE49-F238E27FC236}">
                    <a16:creationId xmlns:a16="http://schemas.microsoft.com/office/drawing/2014/main" id="{08B49AD9-C52F-4EF0-8630-132A23B9ADDD}"/>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6" name="Line 70">
                <a:extLst>
                  <a:ext uri="{FF2B5EF4-FFF2-40B4-BE49-F238E27FC236}">
                    <a16:creationId xmlns:a16="http://schemas.microsoft.com/office/drawing/2014/main" id="{C0F101AB-3A13-45D8-B77F-6A3B7C9253A3}"/>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7" name="Line 71">
                <a:extLst>
                  <a:ext uri="{FF2B5EF4-FFF2-40B4-BE49-F238E27FC236}">
                    <a16:creationId xmlns:a16="http://schemas.microsoft.com/office/drawing/2014/main" id="{182FEB86-4A28-48CB-95CB-18BC6456108E}"/>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8" name="Line 72">
                <a:extLst>
                  <a:ext uri="{FF2B5EF4-FFF2-40B4-BE49-F238E27FC236}">
                    <a16:creationId xmlns:a16="http://schemas.microsoft.com/office/drawing/2014/main" id="{D8248EE6-478D-4023-B804-6DC093CB8FCF}"/>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39" name="Line 73">
                <a:extLst>
                  <a:ext uri="{FF2B5EF4-FFF2-40B4-BE49-F238E27FC236}">
                    <a16:creationId xmlns:a16="http://schemas.microsoft.com/office/drawing/2014/main" id="{ECCA0F24-8A52-4A8F-9ACE-6AE0D73275EC}"/>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grpSp>
          <p:nvGrpSpPr>
            <p:cNvPr id="86" name="Group 74">
              <a:extLst>
                <a:ext uri="{FF2B5EF4-FFF2-40B4-BE49-F238E27FC236}">
                  <a16:creationId xmlns:a16="http://schemas.microsoft.com/office/drawing/2014/main" id="{2009745F-59E0-478F-9AAF-17DD59290D6F}"/>
                </a:ext>
              </a:extLst>
            </p:cNvPr>
            <p:cNvGrpSpPr>
              <a:grpSpLocks/>
            </p:cNvGrpSpPr>
            <p:nvPr/>
          </p:nvGrpSpPr>
          <p:grpSpPr bwMode="auto">
            <a:xfrm>
              <a:off x="1728" y="1656"/>
              <a:ext cx="2880" cy="432"/>
              <a:chOff x="1776" y="1656"/>
              <a:chExt cx="2880" cy="432"/>
            </a:xfrm>
          </p:grpSpPr>
          <p:sp>
            <p:nvSpPr>
              <p:cNvPr id="117" name="Line 75">
                <a:extLst>
                  <a:ext uri="{FF2B5EF4-FFF2-40B4-BE49-F238E27FC236}">
                    <a16:creationId xmlns:a16="http://schemas.microsoft.com/office/drawing/2014/main" id="{030AC856-49F3-4CA6-BE56-0253534D99E0}"/>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8" name="Line 76">
                <a:extLst>
                  <a:ext uri="{FF2B5EF4-FFF2-40B4-BE49-F238E27FC236}">
                    <a16:creationId xmlns:a16="http://schemas.microsoft.com/office/drawing/2014/main" id="{12C5F8CD-1C22-464C-86E8-84DE4160468C}"/>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9" name="Line 77">
                <a:extLst>
                  <a:ext uri="{FF2B5EF4-FFF2-40B4-BE49-F238E27FC236}">
                    <a16:creationId xmlns:a16="http://schemas.microsoft.com/office/drawing/2014/main" id="{4293EE0D-23D5-4B9F-8AD2-8F09F8D54A49}"/>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20" name="Line 78">
                <a:extLst>
                  <a:ext uri="{FF2B5EF4-FFF2-40B4-BE49-F238E27FC236}">
                    <a16:creationId xmlns:a16="http://schemas.microsoft.com/office/drawing/2014/main" id="{52384D07-7B89-48D2-B742-11062188CAE0}"/>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grpSp>
          <p:nvGrpSpPr>
            <p:cNvPr id="87" name="Group 79">
              <a:extLst>
                <a:ext uri="{FF2B5EF4-FFF2-40B4-BE49-F238E27FC236}">
                  <a16:creationId xmlns:a16="http://schemas.microsoft.com/office/drawing/2014/main" id="{B06C3122-D23A-4878-9C04-2278075947F1}"/>
                </a:ext>
              </a:extLst>
            </p:cNvPr>
            <p:cNvGrpSpPr>
              <a:grpSpLocks/>
            </p:cNvGrpSpPr>
            <p:nvPr/>
          </p:nvGrpSpPr>
          <p:grpSpPr bwMode="auto">
            <a:xfrm>
              <a:off x="1800" y="3168"/>
              <a:ext cx="2736" cy="576"/>
              <a:chOff x="1848" y="3168"/>
              <a:chExt cx="2736" cy="576"/>
            </a:xfrm>
          </p:grpSpPr>
          <p:sp>
            <p:nvSpPr>
              <p:cNvPr id="94" name="Line 80">
                <a:extLst>
                  <a:ext uri="{FF2B5EF4-FFF2-40B4-BE49-F238E27FC236}">
                    <a16:creationId xmlns:a16="http://schemas.microsoft.com/office/drawing/2014/main" id="{C7C1AEEA-B403-4343-91F8-442D5C7932C0}"/>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5" name="Line 81">
                <a:extLst>
                  <a:ext uri="{FF2B5EF4-FFF2-40B4-BE49-F238E27FC236}">
                    <a16:creationId xmlns:a16="http://schemas.microsoft.com/office/drawing/2014/main" id="{4638985C-62DD-4162-83C0-5A8DC8CF128F}"/>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6" name="Line 82">
                <a:extLst>
                  <a:ext uri="{FF2B5EF4-FFF2-40B4-BE49-F238E27FC236}">
                    <a16:creationId xmlns:a16="http://schemas.microsoft.com/office/drawing/2014/main" id="{FD9E2584-FC0F-452D-8D2F-080408733EF1}"/>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7" name="Line 83">
                <a:extLst>
                  <a:ext uri="{FF2B5EF4-FFF2-40B4-BE49-F238E27FC236}">
                    <a16:creationId xmlns:a16="http://schemas.microsoft.com/office/drawing/2014/main" id="{1A7E936C-7FEB-4165-B2E3-6E4D35542405}"/>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8" name="Line 84">
                <a:extLst>
                  <a:ext uri="{FF2B5EF4-FFF2-40B4-BE49-F238E27FC236}">
                    <a16:creationId xmlns:a16="http://schemas.microsoft.com/office/drawing/2014/main" id="{2C53946D-C7D9-4BD1-8583-BD3AC00B56A2}"/>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9" name="Line 85">
                <a:extLst>
                  <a:ext uri="{FF2B5EF4-FFF2-40B4-BE49-F238E27FC236}">
                    <a16:creationId xmlns:a16="http://schemas.microsoft.com/office/drawing/2014/main" id="{5C4E7165-AC41-43AA-A898-5EA6D311C110}"/>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0" name="Line 86">
                <a:extLst>
                  <a:ext uri="{FF2B5EF4-FFF2-40B4-BE49-F238E27FC236}">
                    <a16:creationId xmlns:a16="http://schemas.microsoft.com/office/drawing/2014/main" id="{B0B335D4-C783-47FD-BA05-9F79535ED439}"/>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1" name="Line 87">
                <a:extLst>
                  <a:ext uri="{FF2B5EF4-FFF2-40B4-BE49-F238E27FC236}">
                    <a16:creationId xmlns:a16="http://schemas.microsoft.com/office/drawing/2014/main" id="{6B28E2A5-B2CC-428D-B9F6-A99CF841ABE6}"/>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2" name="Line 88">
                <a:extLst>
                  <a:ext uri="{FF2B5EF4-FFF2-40B4-BE49-F238E27FC236}">
                    <a16:creationId xmlns:a16="http://schemas.microsoft.com/office/drawing/2014/main" id="{F5EFDEA5-62A2-4D77-82BB-09D6CC778015}"/>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6" name="Line 89">
                <a:extLst>
                  <a:ext uri="{FF2B5EF4-FFF2-40B4-BE49-F238E27FC236}">
                    <a16:creationId xmlns:a16="http://schemas.microsoft.com/office/drawing/2014/main" id="{73C96AF8-A309-43CA-84D6-00CB88B3FC10}"/>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7" name="Line 90">
                <a:extLst>
                  <a:ext uri="{FF2B5EF4-FFF2-40B4-BE49-F238E27FC236}">
                    <a16:creationId xmlns:a16="http://schemas.microsoft.com/office/drawing/2014/main" id="{95BB3A45-EE56-4118-89EB-EFCD38A9A30E}"/>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8" name="Line 91">
                <a:extLst>
                  <a:ext uri="{FF2B5EF4-FFF2-40B4-BE49-F238E27FC236}">
                    <a16:creationId xmlns:a16="http://schemas.microsoft.com/office/drawing/2014/main" id="{0DD3AFFD-E72A-4DFD-99C0-0D08368F174B}"/>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9" name="Line 92">
                <a:extLst>
                  <a:ext uri="{FF2B5EF4-FFF2-40B4-BE49-F238E27FC236}">
                    <a16:creationId xmlns:a16="http://schemas.microsoft.com/office/drawing/2014/main" id="{ED4F8672-300C-4A03-9315-5D8687578B60}"/>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0" name="Line 93">
                <a:extLst>
                  <a:ext uri="{FF2B5EF4-FFF2-40B4-BE49-F238E27FC236}">
                    <a16:creationId xmlns:a16="http://schemas.microsoft.com/office/drawing/2014/main" id="{396F2638-50DF-48C0-8659-89231F07E6CE}"/>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1" name="Line 94">
                <a:extLst>
                  <a:ext uri="{FF2B5EF4-FFF2-40B4-BE49-F238E27FC236}">
                    <a16:creationId xmlns:a16="http://schemas.microsoft.com/office/drawing/2014/main" id="{EDD7BE38-8113-4D6A-9329-F37C381A29A0}"/>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2" name="Line 95">
                <a:extLst>
                  <a:ext uri="{FF2B5EF4-FFF2-40B4-BE49-F238E27FC236}">
                    <a16:creationId xmlns:a16="http://schemas.microsoft.com/office/drawing/2014/main" id="{2C08FB3E-EF33-4B0D-87E4-C6C11D9459E9}"/>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3" name="Line 96">
                <a:extLst>
                  <a:ext uri="{FF2B5EF4-FFF2-40B4-BE49-F238E27FC236}">
                    <a16:creationId xmlns:a16="http://schemas.microsoft.com/office/drawing/2014/main" id="{F19141A1-995D-4E97-8E43-7751606170E9}"/>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4" name="Line 97">
                <a:extLst>
                  <a:ext uri="{FF2B5EF4-FFF2-40B4-BE49-F238E27FC236}">
                    <a16:creationId xmlns:a16="http://schemas.microsoft.com/office/drawing/2014/main" id="{E8EB3F8C-9A48-4239-8572-A4824EA6BF9D}"/>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5" name="Line 98">
                <a:extLst>
                  <a:ext uri="{FF2B5EF4-FFF2-40B4-BE49-F238E27FC236}">
                    <a16:creationId xmlns:a16="http://schemas.microsoft.com/office/drawing/2014/main" id="{CECA0D78-4605-4DBB-A27C-F93CA35A4F9C}"/>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16" name="Line 99">
                <a:extLst>
                  <a:ext uri="{FF2B5EF4-FFF2-40B4-BE49-F238E27FC236}">
                    <a16:creationId xmlns:a16="http://schemas.microsoft.com/office/drawing/2014/main" id="{0E80E2FC-1CAA-4A40-95AC-49C939D009F5}"/>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grpSp>
          <p:nvGrpSpPr>
            <p:cNvPr id="88" name="Group 101">
              <a:extLst>
                <a:ext uri="{FF2B5EF4-FFF2-40B4-BE49-F238E27FC236}">
                  <a16:creationId xmlns:a16="http://schemas.microsoft.com/office/drawing/2014/main" id="{49C2DCBC-45CE-41D1-B1BF-1D0E74354D83}"/>
                </a:ext>
              </a:extLst>
            </p:cNvPr>
            <p:cNvGrpSpPr>
              <a:grpSpLocks/>
            </p:cNvGrpSpPr>
            <p:nvPr/>
          </p:nvGrpSpPr>
          <p:grpSpPr bwMode="auto">
            <a:xfrm>
              <a:off x="4369" y="825"/>
              <a:ext cx="802" cy="416"/>
              <a:chOff x="4464" y="9"/>
              <a:chExt cx="802" cy="416"/>
            </a:xfrm>
          </p:grpSpPr>
          <p:sp>
            <p:nvSpPr>
              <p:cNvPr id="89" name="Text Box 102">
                <a:extLst>
                  <a:ext uri="{FF2B5EF4-FFF2-40B4-BE49-F238E27FC236}">
                    <a16:creationId xmlns:a16="http://schemas.microsoft.com/office/drawing/2014/main" id="{FE85AFD5-F58E-4502-A338-820C81CB5456}"/>
                  </a:ext>
                </a:extLst>
              </p:cNvPr>
              <p:cNvSpPr txBox="1">
                <a:spLocks noChangeArrowheads="1"/>
              </p:cNvSpPr>
              <p:nvPr/>
            </p:nvSpPr>
            <p:spPr bwMode="auto">
              <a:xfrm>
                <a:off x="4470" y="9"/>
                <a:ext cx="79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个用户</a:t>
                </a:r>
                <a:endParaRPr lang="fr-FR" altLang="zh-CN" sz="1600" dirty="0">
                  <a:latin typeface="Microsoft YaHei" panose="020B0503020204020204" pitchFamily="34" charset="-122"/>
                  <a:ea typeface="Microsoft YaHei" panose="020B0503020204020204" pitchFamily="34" charset="-122"/>
                </a:endParaRPr>
              </a:p>
            </p:txBody>
          </p:sp>
          <p:sp>
            <p:nvSpPr>
              <p:cNvPr id="90" name="Rectangle 103">
                <a:extLst>
                  <a:ext uri="{FF2B5EF4-FFF2-40B4-BE49-F238E27FC236}">
                    <a16:creationId xmlns:a16="http://schemas.microsoft.com/office/drawing/2014/main" id="{FAE50995-68B4-4407-825C-5B860E6859AB}"/>
                  </a:ext>
                </a:extLst>
              </p:cNvPr>
              <p:cNvSpPr>
                <a:spLocks noChangeArrowheads="1"/>
              </p:cNvSpPr>
              <p:nvPr/>
            </p:nvSpPr>
            <p:spPr bwMode="auto">
              <a:xfrm>
                <a:off x="4464" y="281"/>
                <a:ext cx="144"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91" name="Rectangle 104">
                <a:extLst>
                  <a:ext uri="{FF2B5EF4-FFF2-40B4-BE49-F238E27FC236}">
                    <a16:creationId xmlns:a16="http://schemas.microsoft.com/office/drawing/2014/main" id="{271BC33C-0A24-4625-A8D5-7A8798FCD689}"/>
                  </a:ext>
                </a:extLst>
              </p:cNvPr>
              <p:cNvSpPr>
                <a:spLocks noChangeArrowheads="1"/>
              </p:cNvSpPr>
              <p:nvPr/>
            </p:nvSpPr>
            <p:spPr bwMode="auto">
              <a:xfrm>
                <a:off x="4656" y="281"/>
                <a:ext cx="144"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92" name="Rectangle 105">
                <a:extLst>
                  <a:ext uri="{FF2B5EF4-FFF2-40B4-BE49-F238E27FC236}">
                    <a16:creationId xmlns:a16="http://schemas.microsoft.com/office/drawing/2014/main" id="{E1F3698A-9883-4BEA-8D03-4B2A3710455C}"/>
                  </a:ext>
                </a:extLst>
              </p:cNvPr>
              <p:cNvSpPr>
                <a:spLocks noChangeArrowheads="1"/>
              </p:cNvSpPr>
              <p:nvPr/>
            </p:nvSpPr>
            <p:spPr bwMode="auto">
              <a:xfrm>
                <a:off x="4848" y="281"/>
                <a:ext cx="144"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sp>
            <p:nvSpPr>
              <p:cNvPr id="93" name="Rectangle 106">
                <a:extLst>
                  <a:ext uri="{FF2B5EF4-FFF2-40B4-BE49-F238E27FC236}">
                    <a16:creationId xmlns:a16="http://schemas.microsoft.com/office/drawing/2014/main" id="{9D9B9C37-09AA-43E3-8DB0-53B1F9408D5A}"/>
                  </a:ext>
                </a:extLst>
              </p:cNvPr>
              <p:cNvSpPr>
                <a:spLocks noChangeArrowheads="1"/>
              </p:cNvSpPr>
              <p:nvPr/>
            </p:nvSpPr>
            <p:spPr bwMode="auto">
              <a:xfrm>
                <a:off x="5040" y="281"/>
                <a:ext cx="144"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600">
                  <a:latin typeface="Microsoft YaHei" panose="020B0503020204020204" pitchFamily="34" charset="-122"/>
                  <a:ea typeface="Microsoft YaHei" panose="020B0503020204020204" pitchFamily="34" charset="-122"/>
                </a:endParaRPr>
              </a:p>
            </p:txBody>
          </p:sp>
        </p:grpSp>
      </p:grpSp>
      <p:sp>
        <p:nvSpPr>
          <p:cNvPr id="175" name="内容占位符 3">
            <a:extLst>
              <a:ext uri="{FF2B5EF4-FFF2-40B4-BE49-F238E27FC236}">
                <a16:creationId xmlns:a16="http://schemas.microsoft.com/office/drawing/2014/main" id="{EB43DA95-FD16-8F47-816D-1958A6DA831E}"/>
              </a:ext>
            </a:extLst>
          </p:cNvPr>
          <p:cNvSpPr txBox="1">
            <a:spLocks/>
          </p:cNvSpPr>
          <p:nvPr/>
        </p:nvSpPr>
        <p:spPr>
          <a:xfrm>
            <a:off x="54982" y="1217682"/>
            <a:ext cx="4482371" cy="2627697"/>
          </a:xfrm>
          <a:prstGeom prst="rect">
            <a:avLst/>
          </a:prstGeom>
        </p:spPr>
        <p:txBody>
          <a:bodyPr>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457200">
              <a:lnSpc>
                <a:spcPct val="110000"/>
              </a:lnSpc>
              <a:buClr>
                <a:srgbClr val="000000"/>
              </a:buClr>
              <a:buFont typeface="Wingdings" panose="05000000000000000000" pitchFamily="2" charset="2"/>
              <a:buChar char="n"/>
            </a:pPr>
            <a:r>
              <a:rPr lang="zh-CN" altLang="en-US" sz="1900" dirty="0" smtClean="0">
                <a:latin typeface="微软雅黑" panose="020B0503020204020204" pitchFamily="34" charset="-122"/>
                <a:ea typeface="微软雅黑" panose="020B0503020204020204" pitchFamily="34" charset="-122"/>
              </a:rPr>
              <a:t>频分多路复用</a:t>
            </a:r>
            <a:r>
              <a:rPr lang="en-US" altLang="zh-CN" sz="1900" dirty="0" smtClean="0">
                <a:latin typeface="微软雅黑" panose="020B0503020204020204" pitchFamily="34" charset="-122"/>
                <a:ea typeface="微软雅黑" panose="020B0503020204020204" pitchFamily="34" charset="-122"/>
              </a:rPr>
              <a:t>FDM</a:t>
            </a:r>
          </a:p>
          <a:p>
            <a:pPr marL="742950" indent="-457200">
              <a:lnSpc>
                <a:spcPct val="110000"/>
              </a:lnSpc>
              <a:buClr>
                <a:srgbClr val="000000"/>
              </a:buClr>
              <a:buFont typeface="Wingdings" panose="05000000000000000000" pitchFamily="2" charset="2"/>
              <a:buChar char="n"/>
            </a:pPr>
            <a:r>
              <a:rPr lang="zh-CN" altLang="en-US" sz="1900" dirty="0" smtClean="0">
                <a:latin typeface="微软雅黑" panose="020B0503020204020204" pitchFamily="34" charset="-122"/>
                <a:ea typeface="微软雅黑" panose="020B0503020204020204" pitchFamily="34" charset="-122"/>
              </a:rPr>
              <a:t>时分多路复用</a:t>
            </a:r>
            <a:r>
              <a:rPr lang="en-US" altLang="zh-CN" sz="1900" dirty="0" smtClean="0">
                <a:latin typeface="微软雅黑" panose="020B0503020204020204" pitchFamily="34" charset="-122"/>
                <a:ea typeface="微软雅黑" panose="020B0503020204020204" pitchFamily="34" charset="-122"/>
              </a:rPr>
              <a:t>TDM</a:t>
            </a:r>
            <a:endParaRPr lang="fr-FR" altLang="zh-CN" sz="1900" dirty="0" smtClean="0">
              <a:latin typeface="微软雅黑" panose="020B0503020204020204" pitchFamily="34" charset="-122"/>
              <a:ea typeface="微软雅黑" panose="020B0503020204020204" pitchFamily="34" charset="-122"/>
            </a:endParaRPr>
          </a:p>
          <a:p>
            <a:pPr marL="742950" indent="-457200">
              <a:lnSpc>
                <a:spcPct val="110000"/>
              </a:lnSpc>
              <a:buClr>
                <a:srgbClr val="000000"/>
              </a:buClr>
              <a:buFont typeface="Wingdings" panose="05000000000000000000" pitchFamily="2" charset="2"/>
              <a:buChar char="n"/>
            </a:pPr>
            <a:r>
              <a:rPr lang="en-US" altLang="zh-CN" sz="1900" dirty="0" smtClean="0">
                <a:latin typeface="微软雅黑" panose="020B0503020204020204" pitchFamily="34" charset="-122"/>
                <a:ea typeface="微软雅黑" panose="020B0503020204020204" pitchFamily="34" charset="-122"/>
                <a:sym typeface="+mn-ea"/>
              </a:rPr>
              <a:t>……</a:t>
            </a:r>
          </a:p>
          <a:p>
            <a:pPr marL="742950" indent="-457200">
              <a:lnSpc>
                <a:spcPct val="110000"/>
              </a:lnSpc>
              <a:buClr>
                <a:srgbClr val="000000"/>
              </a:buClr>
              <a:buFont typeface="Wingdings" panose="05000000000000000000" pitchFamily="2" charset="2"/>
              <a:buChar char="n"/>
            </a:pPr>
            <a:r>
              <a:rPr lang="zh-CN" altLang="en-US" sz="1900" dirty="0" smtClean="0">
                <a:latin typeface="微软雅黑" panose="020B0503020204020204" pitchFamily="34" charset="-122"/>
                <a:ea typeface="微软雅黑" panose="020B0503020204020204" pitchFamily="34" charset="-122"/>
                <a:sym typeface="+mn-ea"/>
              </a:rPr>
              <a:t>在每一路上实现具有和专用链路类似的性能</a:t>
            </a:r>
          </a:p>
          <a:p>
            <a:pPr marL="742950" indent="-457200">
              <a:lnSpc>
                <a:spcPct val="110000"/>
              </a:lnSpc>
              <a:buClr>
                <a:srgbClr val="000000"/>
              </a:buClr>
              <a:buFont typeface="Wingdings" panose="05000000000000000000" pitchFamily="2" charset="2"/>
              <a:buChar char="n"/>
            </a:pPr>
            <a:r>
              <a:rPr lang="zh-CN" altLang="en-US" sz="1900" dirty="0" smtClean="0">
                <a:latin typeface="微软雅黑" panose="020B0503020204020204" pitchFamily="34" charset="-122"/>
                <a:ea typeface="微软雅黑" panose="020B0503020204020204" pitchFamily="34" charset="-122"/>
                <a:sym typeface="+mn-ea"/>
              </a:rPr>
              <a:t>该路资源专用，即使空闲也不与其他连接共享</a:t>
            </a:r>
            <a:endParaRPr lang="zh-CN" altLang="en-US" sz="1900" dirty="0" smtClean="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176" name="Text Box 8">
            <a:extLst>
              <a:ext uri="{FF2B5EF4-FFF2-40B4-BE49-F238E27FC236}">
                <a16:creationId xmlns:a16="http://schemas.microsoft.com/office/drawing/2014/main" id="{D9611C49-A3E9-7248-AF3F-4B30D55381AA}"/>
              </a:ext>
            </a:extLst>
          </p:cNvPr>
          <p:cNvSpPr txBox="1">
            <a:spLocks noChangeArrowheads="1"/>
          </p:cNvSpPr>
          <p:nvPr/>
        </p:nvSpPr>
        <p:spPr bwMode="auto">
          <a:xfrm>
            <a:off x="175055" y="3896622"/>
            <a:ext cx="4287011" cy="64633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lang="zh-CN" altLang="en-US" sz="1800" dirty="0">
                <a:solidFill>
                  <a:srgbClr val="C00000"/>
                </a:solidFill>
                <a:latin typeface="Microsoft YaHei" panose="020B0503020204020204" pitchFamily="34" charset="-122"/>
                <a:ea typeface="Microsoft YaHei" panose="020B0503020204020204" pitchFamily="34" charset="-122"/>
              </a:rPr>
              <a:t>无法应对互联网中广泛存在的“突发”（</a:t>
            </a:r>
            <a:r>
              <a:rPr lang="en-US" altLang="zh-CN" sz="1800" dirty="0">
                <a:solidFill>
                  <a:srgbClr val="C00000"/>
                </a:solidFill>
                <a:latin typeface="Microsoft YaHei" panose="020B0503020204020204" pitchFamily="34" charset="-122"/>
                <a:ea typeface="Microsoft YaHei" panose="020B0503020204020204" pitchFamily="34" charset="-122"/>
              </a:rPr>
              <a:t>Burst</a:t>
            </a:r>
            <a:r>
              <a:rPr lang="zh-CN" altLang="en-US" sz="1800" dirty="0">
                <a:solidFill>
                  <a:srgbClr val="C00000"/>
                </a:solidFill>
                <a:latin typeface="Microsoft YaHei" panose="020B0503020204020204" pitchFamily="34" charset="-122"/>
                <a:ea typeface="Microsoft YaHei" panose="020B0503020204020204" pitchFamily="34" charset="-122"/>
              </a:rPr>
              <a:t>）流量</a:t>
            </a:r>
            <a:endParaRPr lang="fr-FR" altLang="zh-CN" sz="18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602971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9626"/>
            <a:ext cx="8129016" cy="3236613"/>
          </a:xfrm>
        </p:spPr>
        <p:txBody>
          <a:bodyPr/>
          <a:lstStyle/>
          <a:p>
            <a:r>
              <a:rPr lang="zh-CN" altLang="en-US" dirty="0"/>
              <a:t>采用</a:t>
            </a:r>
            <a:r>
              <a:rPr lang="zh-CN" altLang="en-US" dirty="0">
                <a:solidFill>
                  <a:srgbClr val="C00000"/>
                </a:solidFill>
              </a:rPr>
              <a:t>存储转发</a:t>
            </a:r>
            <a:r>
              <a:rPr lang="zh-CN" altLang="en-US" dirty="0"/>
              <a:t>技术</a:t>
            </a:r>
            <a:r>
              <a:rPr lang="zh-CN" altLang="en-US" dirty="0" smtClean="0"/>
              <a:t>。</a:t>
            </a:r>
            <a:endParaRPr lang="en-US" altLang="zh-CN" dirty="0" smtClean="0"/>
          </a:p>
          <a:p>
            <a:r>
              <a:rPr lang="en-US" altLang="en-US" dirty="0" err="1">
                <a:cs typeface="微软雅黑" panose="020B0503020204020204" pitchFamily="34" charset="-122"/>
                <a:sym typeface="+mn-ea"/>
              </a:rPr>
              <a:t>路由器需要接收到完整的整个数据报文后</a:t>
            </a:r>
            <a:r>
              <a:rPr lang="zh-CN" altLang="en-US" dirty="0">
                <a:cs typeface="微软雅黑" panose="020B0503020204020204" pitchFamily="34" charset="-122"/>
                <a:sym typeface="+mn-ea"/>
              </a:rPr>
              <a:t>，</a:t>
            </a:r>
            <a:r>
              <a:rPr lang="en-US" altLang="en-US" dirty="0" err="1" smtClean="0">
                <a:cs typeface="微软雅黑" panose="020B0503020204020204" pitchFamily="34" charset="-122"/>
                <a:sym typeface="+mn-ea"/>
              </a:rPr>
              <a:t>才能开始向下一跳发送</a:t>
            </a:r>
            <a:r>
              <a:rPr lang="en-US" altLang="en-US" sz="1800" b="0" dirty="0" err="1" smtClean="0">
                <a:cs typeface="微软雅黑" panose="020B0503020204020204" pitchFamily="34" charset="-122"/>
                <a:sym typeface="+mn-ea"/>
              </a:rPr>
              <a:t>将</a:t>
            </a:r>
            <a:r>
              <a:rPr lang="en-US" altLang="en-US" sz="1800" b="0" dirty="0" err="1">
                <a:cs typeface="微软雅黑" panose="020B0503020204020204" pitchFamily="34" charset="-122"/>
                <a:sym typeface="+mn-ea"/>
              </a:rPr>
              <a:t>L位数据报文</a:t>
            </a:r>
            <a:r>
              <a:rPr lang="zh-CN" altLang="en-US" sz="1800" b="0" dirty="0">
                <a:cs typeface="微软雅黑" panose="020B0503020204020204" pitchFamily="34" charset="-122"/>
                <a:sym typeface="+mn-ea"/>
              </a:rPr>
              <a:t>，</a:t>
            </a:r>
            <a:r>
              <a:rPr lang="en-US" altLang="en-US" sz="1800" b="0" dirty="0" err="1">
                <a:cs typeface="微软雅黑" panose="020B0503020204020204" pitchFamily="34" charset="-122"/>
                <a:sym typeface="+mn-ea"/>
              </a:rPr>
              <a:t>以R</a:t>
            </a:r>
            <a:r>
              <a:rPr lang="en-US" altLang="en-US" sz="1800" b="0" dirty="0">
                <a:cs typeface="微软雅黑" panose="020B0503020204020204" pitchFamily="34" charset="-122"/>
                <a:sym typeface="+mn-ea"/>
              </a:rPr>
              <a:t> </a:t>
            </a:r>
            <a:r>
              <a:rPr lang="en-US" altLang="en-US" sz="1800" b="0" dirty="0" err="1">
                <a:cs typeface="微软雅黑" panose="020B0503020204020204" pitchFamily="34" charset="-122"/>
                <a:sym typeface="+mn-ea"/>
              </a:rPr>
              <a:t>bps的速率</a:t>
            </a:r>
            <a:r>
              <a:rPr lang="zh-CN" altLang="en-US" sz="1800" b="0" dirty="0">
                <a:cs typeface="微软雅黑" panose="020B0503020204020204" pitchFamily="34" charset="-122"/>
                <a:sym typeface="+mn-ea"/>
              </a:rPr>
              <a:t>，</a:t>
            </a:r>
            <a:r>
              <a:rPr lang="en-US" altLang="en-US" sz="1800" b="0" dirty="0" err="1">
                <a:cs typeface="微软雅黑" panose="020B0503020204020204" pitchFamily="34" charset="-122"/>
                <a:sym typeface="+mn-ea"/>
              </a:rPr>
              <a:t>发送到链路中</a:t>
            </a:r>
            <a:r>
              <a:rPr lang="zh-CN" altLang="en-US" sz="1800" b="0" dirty="0">
                <a:cs typeface="微软雅黑" panose="020B0503020204020204" pitchFamily="34" charset="-122"/>
                <a:sym typeface="+mn-ea"/>
              </a:rPr>
              <a:t>：</a:t>
            </a:r>
            <a:r>
              <a:rPr lang="en-US" altLang="en-US" sz="1800" b="0" dirty="0">
                <a:cs typeface="微软雅黑" panose="020B0503020204020204" pitchFamily="34" charset="-122"/>
                <a:sym typeface="+mn-ea"/>
              </a:rPr>
              <a:t> </a:t>
            </a:r>
            <a:r>
              <a:rPr lang="en-US" altLang="en-US" sz="1800" b="0" dirty="0" err="1">
                <a:cs typeface="微软雅黑" panose="020B0503020204020204" pitchFamily="34" charset="-122"/>
                <a:sym typeface="+mn-ea"/>
              </a:rPr>
              <a:t>需要L</a:t>
            </a:r>
            <a:r>
              <a:rPr lang="en-US" altLang="en-US" sz="1800" b="0" dirty="0">
                <a:cs typeface="微软雅黑" panose="020B0503020204020204" pitchFamily="34" charset="-122"/>
                <a:sym typeface="+mn-ea"/>
              </a:rPr>
              <a:t>/</a:t>
            </a:r>
            <a:r>
              <a:rPr lang="en-US" altLang="en-US" sz="1800" b="0" dirty="0" err="1">
                <a:cs typeface="微软雅黑" panose="020B0503020204020204" pitchFamily="34" charset="-122"/>
                <a:sym typeface="+mn-ea"/>
              </a:rPr>
              <a:t>R秒</a:t>
            </a:r>
            <a:endParaRPr lang="en-US" altLang="en-US" sz="1800" b="0" dirty="0">
              <a:cs typeface="微软雅黑" panose="020B0503020204020204" pitchFamily="34" charset="-122"/>
              <a:sym typeface="+mn-ea"/>
            </a:endParaRPr>
          </a:p>
          <a:p>
            <a:endParaRPr lang="en-US" altLang="zh-CN" dirty="0" smtClean="0">
              <a:solidFill>
                <a:srgbClr val="C00000"/>
              </a:solidFill>
              <a:cs typeface="微软雅黑" panose="020B0503020204020204" pitchFamily="34" charset="-122"/>
            </a:endParaRPr>
          </a:p>
          <a:p>
            <a:r>
              <a:rPr lang="zh-CN" altLang="en-US" dirty="0" smtClean="0">
                <a:solidFill>
                  <a:srgbClr val="C00000"/>
                </a:solidFill>
                <a:cs typeface="微软雅黑" panose="020B0503020204020204" pitchFamily="34" charset="-122"/>
              </a:rPr>
              <a:t>问题</a:t>
            </a:r>
            <a:endParaRPr lang="en-US" altLang="zh-CN" dirty="0">
              <a:solidFill>
                <a:srgbClr val="C00000"/>
              </a:solidFill>
              <a:cs typeface="微软雅黑" panose="020B0503020204020204" pitchFamily="34" charset="-122"/>
            </a:endParaRPr>
          </a:p>
          <a:p>
            <a:pPr lvl="1"/>
            <a:r>
              <a:rPr lang="zh-CN" altLang="en-US" b="0" dirty="0" smtClean="0">
                <a:solidFill>
                  <a:srgbClr val="C00000"/>
                </a:solidFill>
                <a:cs typeface="微软雅黑" panose="020B0503020204020204" pitchFamily="34" charset="-122"/>
              </a:rPr>
              <a:t>路由器的存储容量多大才能确保能接收完整个报文？</a:t>
            </a:r>
            <a:endParaRPr lang="en-US" altLang="zh-CN" b="0" dirty="0" smtClean="0">
              <a:solidFill>
                <a:srgbClr val="C00000"/>
              </a:solidFill>
              <a:cs typeface="微软雅黑" panose="020B0503020204020204" pitchFamily="34" charset="-122"/>
            </a:endParaRPr>
          </a:p>
          <a:p>
            <a:pPr lvl="1"/>
            <a:r>
              <a:rPr lang="zh-CN" altLang="en-US" b="0" dirty="0" smtClean="0">
                <a:solidFill>
                  <a:srgbClr val="C00000"/>
                </a:solidFill>
                <a:cs typeface="微软雅黑" panose="020B0503020204020204" pitchFamily="34" charset="-122"/>
              </a:rPr>
              <a:t>如何</a:t>
            </a:r>
            <a:r>
              <a:rPr lang="zh-CN" altLang="en-US" b="0" dirty="0">
                <a:solidFill>
                  <a:srgbClr val="C00000"/>
                </a:solidFill>
                <a:cs typeface="微软雅黑" panose="020B0503020204020204" pitchFamily="34" charset="-122"/>
              </a:rPr>
              <a:t>降低报文存储转发的延迟</a:t>
            </a:r>
            <a:r>
              <a:rPr lang="zh-CN" altLang="en-US" b="0" dirty="0" smtClean="0">
                <a:solidFill>
                  <a:srgbClr val="C00000"/>
                </a:solidFill>
                <a:cs typeface="微软雅黑" panose="020B0503020204020204" pitchFamily="34" charset="-122"/>
              </a:rPr>
              <a:t>？</a:t>
            </a:r>
            <a:endParaRPr lang="zh-CN" altLang="en-US" b="0" dirty="0"/>
          </a:p>
          <a:p>
            <a:endParaRPr lang="zh-CN" altLang="en-US" dirty="0"/>
          </a:p>
        </p:txBody>
      </p:sp>
      <p:sp>
        <p:nvSpPr>
          <p:cNvPr id="3" name="文本占位符 2"/>
          <p:cNvSpPr>
            <a:spLocks noGrp="1"/>
          </p:cNvSpPr>
          <p:nvPr>
            <p:ph type="body" sz="quarter" idx="11"/>
          </p:nvPr>
        </p:nvSpPr>
        <p:spPr/>
        <p:txBody>
          <a:bodyPr/>
          <a:lstStyle/>
          <a:p>
            <a:r>
              <a:rPr lang="en-US" altLang="zh-CN" dirty="0" smtClean="0"/>
              <a:t>2. </a:t>
            </a:r>
            <a:r>
              <a:rPr lang="zh-CN" altLang="en-US" dirty="0" smtClean="0"/>
              <a:t>报文交换</a:t>
            </a:r>
            <a:endParaRPr lang="zh-CN" altLang="en-US" dirty="0"/>
          </a:p>
        </p:txBody>
      </p:sp>
    </p:spTree>
    <p:extLst>
      <p:ext uri="{BB962C8B-B14F-4D97-AF65-F5344CB8AC3E}">
        <p14:creationId xmlns:p14="http://schemas.microsoft.com/office/powerpoint/2010/main" val="357861203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smtClean="0"/>
              <a:t>3.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81174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7" y="2420385"/>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4" y="1944001"/>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extLst>
      <p:ext uri="{BB962C8B-B14F-4D97-AF65-F5344CB8AC3E}">
        <p14:creationId xmlns:p14="http://schemas.microsoft.com/office/powerpoint/2010/main" val="13814291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smtClean="0"/>
              <a:t>发送端</a:t>
            </a:r>
            <a:r>
              <a:rPr lang="zh-CN" altLang="en-US" dirty="0" smtClean="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extLst>
      <p:ext uri="{BB962C8B-B14F-4D97-AF65-F5344CB8AC3E}">
        <p14:creationId xmlns:p14="http://schemas.microsoft.com/office/powerpoint/2010/main" val="41565554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F2FDD-E41F-A443-9BB8-E9310606BF36}"/>
              </a:ext>
            </a:extLst>
          </p:cNvPr>
          <p:cNvSpPr>
            <a:spLocks noGrp="1"/>
          </p:cNvSpPr>
          <p:nvPr>
            <p:ph type="title"/>
          </p:nvPr>
        </p:nvSpPr>
        <p:spPr/>
        <p:txBody>
          <a:bodyPr/>
          <a:lstStyle/>
          <a:p>
            <a:r>
              <a:rPr lang="zh-CN" altLang="en-US" dirty="0"/>
              <a:t>网络改变生活</a:t>
            </a:r>
            <a:endParaRPr kumimoji="1" lang="zh-CN" altLang="en-US" dirty="0"/>
          </a:p>
        </p:txBody>
      </p:sp>
      <p:sp>
        <p:nvSpPr>
          <p:cNvPr id="3" name="内容占位符 2">
            <a:extLst>
              <a:ext uri="{FF2B5EF4-FFF2-40B4-BE49-F238E27FC236}">
                <a16:creationId xmlns:a16="http://schemas.microsoft.com/office/drawing/2014/main" id="{EF3F4F3D-A29F-C542-9C8A-E338A2E76276}"/>
              </a:ext>
            </a:extLst>
          </p:cNvPr>
          <p:cNvSpPr>
            <a:spLocks noGrp="1"/>
          </p:cNvSpPr>
          <p:nvPr>
            <p:ph idx="1"/>
          </p:nvPr>
        </p:nvSpPr>
        <p:spPr>
          <a:xfrm>
            <a:off x="76528" y="722144"/>
            <a:ext cx="5020045" cy="2890938"/>
          </a:xfrm>
        </p:spPr>
        <p:txBody>
          <a:bodyPr>
            <a:normAutofit/>
          </a:bodyPr>
          <a:lstStyle/>
          <a:p>
            <a:pPr>
              <a:lnSpc>
                <a:spcPct val="120000"/>
              </a:lnSpc>
              <a:spcBef>
                <a:spcPts val="225"/>
              </a:spcBef>
            </a:pPr>
            <a:r>
              <a:rPr kumimoji="1" lang="zh-CN" altLang="en-US" sz="1600" dirty="0"/>
              <a:t>直播：春晚、游戏，还是带货？</a:t>
            </a:r>
            <a:endParaRPr kumimoji="1" lang="en-US" altLang="zh-CN" sz="1600" dirty="0"/>
          </a:p>
          <a:p>
            <a:pPr>
              <a:lnSpc>
                <a:spcPct val="120000"/>
              </a:lnSpc>
              <a:spcBef>
                <a:spcPts val="225"/>
              </a:spcBef>
            </a:pPr>
            <a:r>
              <a:rPr lang="zh-CN" altLang="en-US" sz="1600" dirty="0"/>
              <a:t>习总书记在陕西柞水县金米村考察</a:t>
            </a:r>
            <a:endParaRPr lang="en-US" altLang="zh-CN" sz="1600" dirty="0"/>
          </a:p>
          <a:p>
            <a:pPr lvl="1">
              <a:lnSpc>
                <a:spcPct val="120000"/>
              </a:lnSpc>
              <a:spcBef>
                <a:spcPts val="225"/>
              </a:spcBef>
            </a:pPr>
            <a:r>
              <a:rPr lang="zh-CN" altLang="en-US" sz="1600" dirty="0"/>
              <a:t>电商作为新兴业态，既可以推销农副产品、帮助群众脱贫致富，又可以推动乡村振兴，是大有可为的</a:t>
            </a:r>
            <a:endParaRPr lang="en-US" altLang="zh-CN" sz="1600" dirty="0"/>
          </a:p>
          <a:p>
            <a:pPr>
              <a:lnSpc>
                <a:spcPct val="120000"/>
              </a:lnSpc>
              <a:spcBef>
                <a:spcPts val="225"/>
              </a:spcBef>
            </a:pPr>
            <a:r>
              <a:rPr lang="zh-CN" altLang="en-US" sz="1600" dirty="0"/>
              <a:t>女副县长雪地策马奔腾</a:t>
            </a:r>
          </a:p>
          <a:p>
            <a:pPr lvl="1">
              <a:lnSpc>
                <a:spcPct val="120000"/>
              </a:lnSpc>
              <a:spcBef>
                <a:spcPts val="225"/>
              </a:spcBef>
            </a:pPr>
            <a:r>
              <a:rPr lang="zh-CN" altLang="en-US" sz="1600" dirty="0"/>
              <a:t>新疆伊犁州昭苏县</a:t>
            </a:r>
            <a:r>
              <a:rPr lang="en-US" altLang="zh-CN" sz="1600" dirty="0"/>
              <a:t>@2020</a:t>
            </a:r>
            <a:r>
              <a:rPr lang="zh-CN" altLang="en-US" sz="1600" dirty="0"/>
              <a:t>年</a:t>
            </a:r>
            <a:r>
              <a:rPr lang="en-US" altLang="zh-CN" sz="1600" dirty="0"/>
              <a:t>11</a:t>
            </a:r>
            <a:r>
              <a:rPr lang="zh-CN" altLang="en-US" sz="1600" dirty="0"/>
              <a:t>月</a:t>
            </a:r>
            <a:endParaRPr lang="en-US" altLang="zh-CN" sz="1600" dirty="0"/>
          </a:p>
          <a:p>
            <a:pPr lvl="1">
              <a:lnSpc>
                <a:spcPct val="120000"/>
              </a:lnSpc>
              <a:spcBef>
                <a:spcPts val="225"/>
              </a:spcBef>
            </a:pPr>
            <a:r>
              <a:rPr lang="zh-CN" altLang="en-US" sz="1600" dirty="0"/>
              <a:t>在抖音上宣传旅游和推销农产品</a:t>
            </a:r>
            <a:endParaRPr lang="en-US" altLang="zh-CN" sz="1600" dirty="0"/>
          </a:p>
          <a:p>
            <a:pPr lvl="1">
              <a:lnSpc>
                <a:spcPct val="120000"/>
              </a:lnSpc>
              <a:spcBef>
                <a:spcPts val="225"/>
              </a:spcBef>
            </a:pPr>
            <a:r>
              <a:rPr lang="en-US" altLang="zh-CN" sz="1600" dirty="0"/>
              <a:t>18</a:t>
            </a:r>
            <a:r>
              <a:rPr lang="zh-CN" altLang="en-US" sz="1600" dirty="0"/>
              <a:t>场次直播带货，销售</a:t>
            </a:r>
            <a:r>
              <a:rPr lang="en-US" altLang="zh-CN" sz="1600" dirty="0"/>
              <a:t>97</a:t>
            </a:r>
            <a:r>
              <a:rPr lang="zh-CN" altLang="en-US" sz="1600" dirty="0"/>
              <a:t>万元农副产品</a:t>
            </a:r>
            <a:endParaRPr lang="en-US" altLang="zh-CN" sz="1600" dirty="0"/>
          </a:p>
          <a:p>
            <a:pPr lvl="1">
              <a:lnSpc>
                <a:spcPct val="120000"/>
              </a:lnSpc>
              <a:spcBef>
                <a:spcPts val="225"/>
              </a:spcBef>
            </a:pPr>
            <a:endParaRPr kumimoji="1" lang="zh-CN" altLang="en-US" sz="1600" dirty="0"/>
          </a:p>
        </p:txBody>
      </p:sp>
      <p:sp>
        <p:nvSpPr>
          <p:cNvPr id="9" name="灯片编号占位符 8">
            <a:extLst>
              <a:ext uri="{FF2B5EF4-FFF2-40B4-BE49-F238E27FC236}">
                <a16:creationId xmlns:a16="http://schemas.microsoft.com/office/drawing/2014/main" id="{5378C993-09C4-3C41-99E2-D2368FB51669}"/>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6</a:t>
            </a:fld>
            <a:endParaRPr kumimoji="1" lang="zh-CN" altLang="en-US" dirty="0"/>
          </a:p>
        </p:txBody>
      </p:sp>
      <p:pic>
        <p:nvPicPr>
          <p:cNvPr id="5" name="Picture 2">
            <a:extLst>
              <a:ext uri="{FF2B5EF4-FFF2-40B4-BE49-F238E27FC236}">
                <a16:creationId xmlns:a16="http://schemas.microsoft.com/office/drawing/2014/main" id="{32760C0B-B48B-1145-9382-FE1493130D2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69278" y="1137870"/>
            <a:ext cx="2846072" cy="1747666"/>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6" name="十二角星 5">
            <a:extLst>
              <a:ext uri="{FF2B5EF4-FFF2-40B4-BE49-F238E27FC236}">
                <a16:creationId xmlns:a16="http://schemas.microsoft.com/office/drawing/2014/main" id="{AE91434E-81C3-7F44-8944-7818060480B9}"/>
              </a:ext>
            </a:extLst>
          </p:cNvPr>
          <p:cNvSpPr/>
          <p:nvPr/>
        </p:nvSpPr>
        <p:spPr>
          <a:xfrm>
            <a:off x="4881399" y="1015600"/>
            <a:ext cx="1576552" cy="788276"/>
          </a:xfrm>
          <a:prstGeom prst="star1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rgbClr val="FF0000"/>
                </a:solidFill>
              </a:rPr>
              <a:t>直播</a:t>
            </a:r>
            <a:endParaRPr kumimoji="1" lang="zh-CN" altLang="en-US" dirty="0">
              <a:solidFill>
                <a:srgbClr val="FF0000"/>
              </a:solidFill>
            </a:endParaRPr>
          </a:p>
        </p:txBody>
      </p:sp>
      <p:pic>
        <p:nvPicPr>
          <p:cNvPr id="7" name="videolib_repo_2011_29_1wzvl34a9bg_SD_1wzvl34a9bg-mobile.mp4" descr="videolib_repo_2011_29_1wzvl34a9bg_SD_1wzvl34a9bg-mobile.mp4">
            <a:hlinkClick r:id="" action="ppaction://media"/>
            <a:extLst>
              <a:ext uri="{FF2B5EF4-FFF2-40B4-BE49-F238E27FC236}">
                <a16:creationId xmlns:a16="http://schemas.microsoft.com/office/drawing/2014/main" id="{4E0B3A4A-5C57-5E44-B0C0-1BCB92D55FC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69277" y="3074110"/>
            <a:ext cx="2846073" cy="1600916"/>
          </a:xfrm>
          <a:prstGeom prst="rect">
            <a:avLst/>
          </a:prstGeom>
        </p:spPr>
      </p:pic>
      <p:pic>
        <p:nvPicPr>
          <p:cNvPr id="2050" name="Picture 2">
            <a:extLst>
              <a:ext uri="{FF2B5EF4-FFF2-40B4-BE49-F238E27FC236}">
                <a16:creationId xmlns:a16="http://schemas.microsoft.com/office/drawing/2014/main" id="{008E1AB0-6E4A-744E-8289-4337FF5B01D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685114" y="2953767"/>
            <a:ext cx="1074602" cy="659315"/>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638699FC-C239-C04A-9935-52F8817F2E52}"/>
              </a:ext>
            </a:extLst>
          </p:cNvPr>
          <p:cNvSpPr/>
          <p:nvPr/>
        </p:nvSpPr>
        <p:spPr>
          <a:xfrm>
            <a:off x="5584371" y="1841479"/>
            <a:ext cx="703613" cy="89935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F32DFCDC-AFBF-744B-AF14-A76410CB157B}"/>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4" name="矩形 3">
            <a:extLst>
              <a:ext uri="{FF2B5EF4-FFF2-40B4-BE49-F238E27FC236}">
                <a16:creationId xmlns:a16="http://schemas.microsoft.com/office/drawing/2014/main" id="{F0CA31C1-BA6C-AF43-BEB3-20927A357048}"/>
              </a:ext>
            </a:extLst>
          </p:cNvPr>
          <p:cNvSpPr/>
          <p:nvPr/>
        </p:nvSpPr>
        <p:spPr>
          <a:xfrm>
            <a:off x="755095" y="3991040"/>
            <a:ext cx="4492431" cy="727379"/>
          </a:xfrm>
          <a:prstGeom prst="rect">
            <a:avLst/>
          </a:prstGeom>
          <a:ln>
            <a:solidFill>
              <a:srgbClr val="C00000"/>
            </a:solidFill>
          </a:ln>
        </p:spPr>
        <p:txBody>
          <a:bodyPr wrap="square">
            <a:spAutoFit/>
          </a:bodyPr>
          <a:lstStyle/>
          <a:p>
            <a:pPr algn="ctr">
              <a:lnSpc>
                <a:spcPct val="120000"/>
              </a:lnSpc>
              <a:spcBef>
                <a:spcPts val="225"/>
              </a:spcBef>
            </a:pPr>
            <a:r>
              <a:rPr kumimoji="1" lang="zh-CN" altLang="en-US" dirty="0">
                <a:solidFill>
                  <a:prstClr val="black"/>
                </a:solidFill>
                <a:latin typeface="Microsoft YaHei" panose="020B0503020204020204" pitchFamily="34" charset="-122"/>
                <a:ea typeface="Microsoft YaHei" panose="020B0503020204020204" pitchFamily="34" charset="-122"/>
              </a:rPr>
              <a:t>新时代的“新农业”</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algn="ctr">
              <a:lnSpc>
                <a:spcPct val="120000"/>
              </a:lnSpc>
              <a:spcBef>
                <a:spcPts val="225"/>
              </a:spcBef>
            </a:pPr>
            <a:r>
              <a:rPr kumimoji="1" lang="zh-CN" altLang="en-US" sz="1500" dirty="0">
                <a:solidFill>
                  <a:prstClr val="black"/>
                </a:solidFill>
                <a:latin typeface="Microsoft YaHei" panose="020B0503020204020204" pitchFamily="34" charset="-122"/>
                <a:ea typeface="Microsoft YaHei" panose="020B0503020204020204" pitchFamily="34" charset="-122"/>
              </a:rPr>
              <a:t>直播成为新农活  手机成为新农具  数据成为新资产</a:t>
            </a:r>
            <a:endParaRPr kumimoji="1" lang="en-US" altLang="zh-CN" sz="1500" dirty="0">
              <a:solidFill>
                <a:prstClr val="black"/>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4881399" y="538311"/>
            <a:ext cx="4108817" cy="369332"/>
          </a:xfrm>
          <a:prstGeom prst="rect">
            <a:avLst/>
          </a:prstGeom>
        </p:spPr>
        <p:txBody>
          <a:bodyPr wrap="none">
            <a:spAutoFit/>
          </a:bodyPr>
          <a:lstStyle/>
          <a:p>
            <a:r>
              <a:rPr kumimoji="1" lang="zh-CN" altLang="en-US" b="1" dirty="0">
                <a:solidFill>
                  <a:srgbClr val="FF0000"/>
                </a:solidFill>
                <a:latin typeface="+mn-ea"/>
                <a:ea typeface="+mn-ea"/>
              </a:rPr>
              <a:t>如果一天没有互联网，你的生活会怎样</a:t>
            </a:r>
            <a:endParaRPr lang="zh-CN" altLang="en-US" b="1" dirty="0">
              <a:solidFill>
                <a:srgbClr val="FF0000"/>
              </a:solidFill>
              <a:latin typeface="+mn-ea"/>
              <a:ea typeface="+mn-ea"/>
            </a:endParaRPr>
          </a:p>
        </p:txBody>
      </p:sp>
    </p:spTree>
    <p:extLst>
      <p:ext uri="{BB962C8B-B14F-4D97-AF65-F5344CB8AC3E}">
        <p14:creationId xmlns:p14="http://schemas.microsoft.com/office/powerpoint/2010/main" val="2024988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extLst>
      <p:ext uri="{BB962C8B-B14F-4D97-AF65-F5344CB8AC3E}">
        <p14:creationId xmlns:p14="http://schemas.microsoft.com/office/powerpoint/2010/main" val="25182423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典型交换方式的比较</a:t>
            </a:r>
          </a:p>
        </p:txBody>
      </p:sp>
      <p:sp>
        <p:nvSpPr>
          <p:cNvPr id="3" name="内容占位符 2"/>
          <p:cNvSpPr>
            <a:spLocks noGrp="1"/>
          </p:cNvSpPr>
          <p:nvPr>
            <p:ph idx="1"/>
          </p:nvPr>
        </p:nvSpPr>
        <p:spPr>
          <a:xfrm>
            <a:off x="76527" y="627178"/>
            <a:ext cx="3201291" cy="3780234"/>
          </a:xfrm>
        </p:spPr>
        <p:txBody>
          <a:bodyPr>
            <a:normAutofit lnSpcReduction="10000"/>
          </a:bodyPr>
          <a:lstStyle/>
          <a:p>
            <a:pPr>
              <a:lnSpc>
                <a:spcPct val="110000"/>
              </a:lnSpc>
              <a:buClr>
                <a:srgbClr val="000000"/>
              </a:buClr>
              <a:buFont typeface="Wingdings" panose="05000000000000000000" charset="0"/>
              <a:buChar char="Ø"/>
            </a:pPr>
            <a:r>
              <a:rPr lang="zh-CN" altLang="en-US" sz="2175" dirty="0">
                <a:solidFill>
                  <a:srgbClr val="C00000"/>
                </a:solidFill>
                <a:sym typeface="+mn-ea"/>
              </a:rPr>
              <a:t>三种交换的比较</a:t>
            </a:r>
            <a:endParaRPr lang="zh-CN" altLang="en-US" sz="2175" dirty="0"/>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电路交换</a:t>
            </a:r>
            <a:r>
              <a:rPr lang="zh-CN" altLang="en-US" dirty="0">
                <a:latin typeface="微软雅黑" panose="020B0503020204020204" pitchFamily="34" charset="-122"/>
                <a:ea typeface="微软雅黑" panose="020B0503020204020204" pitchFamily="34" charset="-122"/>
              </a:rPr>
              <a:t>需要建立连接</a:t>
            </a:r>
            <a:r>
              <a:rPr lang="zh-CN" altLang="en-US" dirty="0"/>
              <a:t>并预留资源，难以实现灵活复用</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较灵活</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抗毁性高，</a:t>
            </a:r>
            <a:r>
              <a:rPr lang="zh-CN" altLang="zh-CN" dirty="0">
                <a:latin typeface="微软雅黑" panose="020B0503020204020204" pitchFamily="34" charset="-122"/>
                <a:ea typeface="微软雅黑" panose="020B0503020204020204" pitchFamily="34" charset="-122"/>
              </a:rPr>
              <a:t>在传送</a:t>
            </a:r>
            <a:r>
              <a:rPr lang="zh-CN" altLang="zh-CN" dirty="0">
                <a:solidFill>
                  <a:srgbClr val="C00000"/>
                </a:solidFill>
                <a:latin typeface="微软雅黑" panose="020B0503020204020204" pitchFamily="34" charset="-122"/>
                <a:ea typeface="微软雅黑" panose="020B0503020204020204" pitchFamily="34" charset="-122"/>
              </a:rPr>
              <a:t>突发数据</a:t>
            </a:r>
            <a:r>
              <a:rPr lang="zh-CN" altLang="zh-CN" dirty="0">
                <a:latin typeface="微软雅黑" panose="020B0503020204020204" pitchFamily="34" charset="-122"/>
                <a:ea typeface="微软雅黑" panose="020B0503020204020204" pitchFamily="34" charset="-122"/>
              </a:rPr>
              <a:t>时可提高</a:t>
            </a:r>
            <a:r>
              <a:rPr lang="zh-CN" altLang="en-US" dirty="0">
                <a:latin typeface="微软雅黑" panose="020B0503020204020204" pitchFamily="34" charset="-122"/>
                <a:ea typeface="微软雅黑" panose="020B0503020204020204" pitchFamily="34" charset="-122"/>
              </a:rPr>
              <a:t>网络</a:t>
            </a:r>
            <a:r>
              <a:rPr lang="zh-CN" altLang="zh-CN" dirty="0">
                <a:latin typeface="微软雅黑" panose="020B0503020204020204" pitchFamily="34" charset="-122"/>
                <a:ea typeface="微软雅黑" panose="020B0503020204020204" pitchFamily="34" charset="-122"/>
              </a:rPr>
              <a:t>利用率</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由于分组长度小于报文长度，分组交换比报文交换的</a:t>
            </a:r>
            <a:r>
              <a:rPr lang="zh-CN" altLang="zh-CN" dirty="0">
                <a:solidFill>
                  <a:srgbClr val="C00000"/>
                </a:solidFill>
                <a:latin typeface="微软雅黑" panose="020B0503020204020204" pitchFamily="34" charset="-122"/>
                <a:ea typeface="微软雅黑" panose="020B0503020204020204" pitchFamily="34" charset="-122"/>
              </a:rPr>
              <a:t>时延小</a:t>
            </a:r>
            <a:r>
              <a:rPr lang="zh-CN" altLang="zh-CN" dirty="0">
                <a:latin typeface="微软雅黑" panose="020B0503020204020204" pitchFamily="34" charset="-122"/>
                <a:ea typeface="微软雅黑" panose="020B0503020204020204" pitchFamily="34" charset="-122"/>
              </a:rPr>
              <a:t>，也具有更好的</a:t>
            </a:r>
            <a:r>
              <a:rPr lang="zh-CN" altLang="zh-CN" dirty="0">
                <a:solidFill>
                  <a:srgbClr val="C00000"/>
                </a:solidFill>
                <a:latin typeface="微软雅黑" panose="020B0503020204020204" pitchFamily="34" charset="-122"/>
                <a:ea typeface="微软雅黑" panose="020B0503020204020204" pitchFamily="34" charset="-122"/>
              </a:rPr>
              <a:t>灵活性</a:t>
            </a:r>
            <a:endParaRPr lang="zh-CN" altLang="en-US" dirty="0">
              <a:solidFill>
                <a:srgbClr val="C00000"/>
              </a:solidFill>
            </a:endParaRPr>
          </a:p>
        </p:txBody>
      </p:sp>
      <p:sp>
        <p:nvSpPr>
          <p:cNvPr id="8" name="灯片编号占位符 7">
            <a:extLst>
              <a:ext uri="{FF2B5EF4-FFF2-40B4-BE49-F238E27FC236}">
                <a16:creationId xmlns:a16="http://schemas.microsoft.com/office/drawing/2014/main" id="{65EF53D4-B3EA-A74C-97E4-1250F833690C}"/>
              </a:ext>
            </a:extLst>
          </p:cNvPr>
          <p:cNvSpPr>
            <a:spLocks noGrp="1"/>
          </p:cNvSpPr>
          <p:nvPr>
            <p:ph type="sldNum" sz="quarter" idx="4294967295"/>
          </p:nvPr>
        </p:nvSpPr>
        <p:spPr/>
        <p:txBody>
          <a:bodyPr/>
          <a:lstStyle/>
          <a:p>
            <a:fld id="{8D4D1E41-7A09-AB4A-A4E1-09765ADA2698}" type="slidenum">
              <a:rPr kumimoji="1" lang="zh-CN" altLang="en-US" smtClean="0"/>
              <a:t>68</a:t>
            </a:fld>
            <a:endParaRPr kumimoji="1"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l="10212" r="9046"/>
          <a:stretch>
            <a:fillRect/>
          </a:stretch>
        </p:blipFill>
        <p:spPr>
          <a:xfrm>
            <a:off x="3333731" y="1130200"/>
            <a:ext cx="5606857" cy="3440021"/>
          </a:xfrm>
          <a:prstGeom prst="rect">
            <a:avLst/>
          </a:prstGeom>
        </p:spPr>
      </p:pic>
      <p:sp>
        <p:nvSpPr>
          <p:cNvPr id="5" name="矩形 4">
            <a:extLst>
              <a:ext uri="{FF2B5EF4-FFF2-40B4-BE49-F238E27FC236}">
                <a16:creationId xmlns:a16="http://schemas.microsoft.com/office/drawing/2014/main" id="{2537333F-3E01-BE4C-9B5F-5A14FD15D5F0}"/>
              </a:ext>
            </a:extLst>
          </p:cNvPr>
          <p:cNvSpPr/>
          <p:nvPr/>
        </p:nvSpPr>
        <p:spPr>
          <a:xfrm>
            <a:off x="4063436" y="4517341"/>
            <a:ext cx="4224233" cy="323165"/>
          </a:xfrm>
          <a:prstGeom prst="rect">
            <a:avLst/>
          </a:prstGeom>
          <a:ln>
            <a:solidFill>
              <a:srgbClr val="C00000"/>
            </a:solidFill>
          </a:ln>
        </p:spPr>
        <p:txBody>
          <a:bodyPr wrap="none">
            <a:spAutoFit/>
          </a:bodyPr>
          <a:lstStyle/>
          <a:p>
            <a:r>
              <a:rPr lang="zh-CN" altLang="zh-CN" sz="1500" dirty="0">
                <a:solidFill>
                  <a:srgbClr val="C00000"/>
                </a:solidFill>
                <a:latin typeface="微软雅黑" panose="020B0503020204020204" pitchFamily="34" charset="-122"/>
                <a:ea typeface="微软雅黑" panose="020B0503020204020204" pitchFamily="34" charset="-122"/>
              </a:rPr>
              <a:t>分组交换</a:t>
            </a:r>
            <a:r>
              <a:rPr lang="zh-CN" altLang="en-US" sz="1500" dirty="0">
                <a:solidFill>
                  <a:srgbClr val="C00000"/>
                </a:solidFill>
                <a:latin typeface="微软雅黑" panose="020B0503020204020204" pitchFamily="34" charset="-122"/>
                <a:ea typeface="微软雅黑" panose="020B0503020204020204" pitchFamily="34" charset="-122"/>
              </a:rPr>
              <a:t>适合有大量</a:t>
            </a:r>
            <a:r>
              <a:rPr lang="zh-CN" altLang="zh-CN" sz="1500" dirty="0">
                <a:solidFill>
                  <a:srgbClr val="C00000"/>
                </a:solidFill>
                <a:latin typeface="微软雅黑" panose="020B0503020204020204" pitchFamily="34" charset="-122"/>
                <a:ea typeface="微软雅黑" panose="020B0503020204020204" pitchFamily="34" charset="-122"/>
              </a:rPr>
              <a:t>突发数据</a:t>
            </a:r>
            <a:r>
              <a:rPr lang="zh-CN" altLang="en-US" sz="1500" dirty="0">
                <a:solidFill>
                  <a:srgbClr val="C00000"/>
                </a:solidFill>
                <a:latin typeface="微软雅黑" panose="020B0503020204020204" pitchFamily="34" charset="-122"/>
                <a:ea typeface="微软雅黑" panose="020B0503020204020204" pitchFamily="34" charset="-122"/>
              </a:rPr>
              <a:t>传输需求的互联网</a:t>
            </a:r>
            <a:endParaRPr lang="zh-CN" altLang="en-US" sz="1500" dirty="0">
              <a:solidFill>
                <a:srgbClr val="C00000"/>
              </a:solidFill>
            </a:endParaRPr>
          </a:p>
        </p:txBody>
      </p:sp>
      <p:sp>
        <p:nvSpPr>
          <p:cNvPr id="9" name="文本框 8">
            <a:extLst>
              <a:ext uri="{FF2B5EF4-FFF2-40B4-BE49-F238E27FC236}">
                <a16:creationId xmlns:a16="http://schemas.microsoft.com/office/drawing/2014/main" id="{CA7D1DC0-3D96-D647-9AC4-E96FD1A3629E}"/>
              </a:ext>
            </a:extLst>
          </p:cNvPr>
          <p:cNvSpPr txBox="1"/>
          <p:nvPr/>
        </p:nvSpPr>
        <p:spPr>
          <a:xfrm>
            <a:off x="76527" y="4869656"/>
            <a:ext cx="1869431"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21469319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extLst>
      <p:ext uri="{BB962C8B-B14F-4D97-AF65-F5344CB8AC3E}">
        <p14:creationId xmlns:p14="http://schemas.microsoft.com/office/powerpoint/2010/main" val="5947867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F313E-6F1F-4C0B-BE00-C0A6CD69CAA6}"/>
              </a:ext>
            </a:extLst>
          </p:cNvPr>
          <p:cNvSpPr>
            <a:spLocks noGrp="1"/>
          </p:cNvSpPr>
          <p:nvPr>
            <p:ph type="title"/>
          </p:nvPr>
        </p:nvSpPr>
        <p:spPr/>
        <p:txBody>
          <a:bodyPr>
            <a:normAutofit/>
          </a:bodyPr>
          <a:lstStyle/>
          <a:p>
            <a:r>
              <a:rPr lang="zh-CN" altLang="en-US" dirty="0"/>
              <a:t>网络在军事领域的应用</a:t>
            </a:r>
          </a:p>
        </p:txBody>
      </p:sp>
      <p:sp>
        <p:nvSpPr>
          <p:cNvPr id="10" name="内容占位符 9">
            <a:extLst>
              <a:ext uri="{FF2B5EF4-FFF2-40B4-BE49-F238E27FC236}">
                <a16:creationId xmlns:a16="http://schemas.microsoft.com/office/drawing/2014/main" id="{4BD38F89-7C87-434E-A399-675106F6DF42}"/>
              </a:ext>
            </a:extLst>
          </p:cNvPr>
          <p:cNvSpPr>
            <a:spLocks noGrp="1"/>
          </p:cNvSpPr>
          <p:nvPr>
            <p:ph idx="1"/>
          </p:nvPr>
        </p:nvSpPr>
        <p:spPr>
          <a:xfrm>
            <a:off x="329008" y="611679"/>
            <a:ext cx="4676945" cy="2960680"/>
          </a:xfrm>
        </p:spPr>
        <p:txBody>
          <a:bodyPr>
            <a:normAutofit fontScale="92500" lnSpcReduction="20000"/>
          </a:bodyPr>
          <a:lstStyle/>
          <a:p>
            <a:pPr>
              <a:lnSpc>
                <a:spcPct val="110000"/>
              </a:lnSpc>
            </a:pPr>
            <a:r>
              <a:rPr lang="zh-CN" altLang="en-US" dirty="0"/>
              <a:t>你喜欢“玩”开飞机的游戏吗？</a:t>
            </a:r>
            <a:endParaRPr lang="en-US" altLang="zh-CN" dirty="0"/>
          </a:p>
          <a:p>
            <a:pPr lvl="1">
              <a:lnSpc>
                <a:spcPct val="110000"/>
              </a:lnSpc>
            </a:pPr>
            <a:r>
              <a:rPr lang="zh-CN" altLang="en-US" dirty="0"/>
              <a:t>无人机作战：卫星中继</a:t>
            </a:r>
            <a:endParaRPr lang="en-US" altLang="zh-CN" dirty="0"/>
          </a:p>
          <a:p>
            <a:pPr lvl="1">
              <a:lnSpc>
                <a:spcPct val="110000"/>
              </a:lnSpc>
            </a:pPr>
            <a:r>
              <a:rPr lang="zh-CN" altLang="en-US" dirty="0"/>
              <a:t>可靠且实时的控制（抗干扰</a:t>
            </a:r>
            <a:r>
              <a:rPr lang="en-US" altLang="zh-CN" dirty="0"/>
              <a:t>/</a:t>
            </a:r>
            <a:r>
              <a:rPr lang="zh-CN" altLang="en-US" dirty="0"/>
              <a:t>保密）</a:t>
            </a:r>
            <a:endParaRPr lang="en-US" altLang="zh-CN" dirty="0"/>
          </a:p>
          <a:p>
            <a:pPr lvl="1">
              <a:lnSpc>
                <a:spcPct val="110000"/>
              </a:lnSpc>
            </a:pPr>
            <a:r>
              <a:rPr lang="zh-CN" altLang="en-US" dirty="0"/>
              <a:t>现场信息实时反馈（高清视频）</a:t>
            </a:r>
            <a:endParaRPr lang="en-US" altLang="zh-CN" dirty="0"/>
          </a:p>
          <a:p>
            <a:pPr>
              <a:lnSpc>
                <a:spcPct val="110000"/>
              </a:lnSpc>
            </a:pPr>
            <a:r>
              <a:rPr lang="zh-CN" altLang="en-US" dirty="0"/>
              <a:t>还有什么其他无人设备</a:t>
            </a:r>
            <a:endParaRPr lang="en-US" altLang="zh-CN" dirty="0"/>
          </a:p>
          <a:p>
            <a:pPr lvl="1">
              <a:lnSpc>
                <a:spcPct val="110000"/>
              </a:lnSpc>
            </a:pPr>
            <a:r>
              <a:rPr lang="zh-CN" altLang="en-US" dirty="0"/>
              <a:t>无人坦克，无人舰船，无人潜艇，卫星</a:t>
            </a:r>
            <a:r>
              <a:rPr lang="en-US" altLang="zh-CN" dirty="0"/>
              <a:t>……</a:t>
            </a:r>
          </a:p>
          <a:p>
            <a:pPr lvl="1">
              <a:lnSpc>
                <a:spcPct val="110000"/>
              </a:lnSpc>
            </a:pPr>
            <a:r>
              <a:rPr lang="zh-CN" altLang="en-US" dirty="0"/>
              <a:t>水深网络的声呐通信，深空探索的激光通信</a:t>
            </a:r>
          </a:p>
          <a:p>
            <a:pPr lvl="1">
              <a:lnSpc>
                <a:spcPct val="110000"/>
              </a:lnSpc>
            </a:pPr>
            <a:r>
              <a:rPr lang="zh-CN" altLang="en-US" dirty="0"/>
              <a:t>不仅仅是通信：无人机的精确制导</a:t>
            </a:r>
            <a:endParaRPr lang="en-US" altLang="zh-CN" dirty="0"/>
          </a:p>
        </p:txBody>
      </p:sp>
      <p:sp>
        <p:nvSpPr>
          <p:cNvPr id="3" name="灯片编号占位符 2">
            <a:extLst>
              <a:ext uri="{FF2B5EF4-FFF2-40B4-BE49-F238E27FC236}">
                <a16:creationId xmlns:a16="http://schemas.microsoft.com/office/drawing/2014/main" id="{31035A02-D53D-1F44-AFA2-49A486D96503}"/>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7</a:t>
            </a:fld>
            <a:endParaRPr kumimoji="1" lang="zh-CN" altLang="en-US" dirty="0"/>
          </a:p>
        </p:txBody>
      </p:sp>
      <p:pic>
        <p:nvPicPr>
          <p:cNvPr id="5" name="图片 4">
            <a:extLst>
              <a:ext uri="{FF2B5EF4-FFF2-40B4-BE49-F238E27FC236}">
                <a16:creationId xmlns:a16="http://schemas.microsoft.com/office/drawing/2014/main" id="{CE56C999-E05E-4994-A2EB-110153D511EE}"/>
              </a:ext>
            </a:extLst>
          </p:cNvPr>
          <p:cNvPicPr>
            <a:picLocks noChangeAspect="1"/>
          </p:cNvPicPr>
          <p:nvPr/>
        </p:nvPicPr>
        <p:blipFill>
          <a:blip r:embed="rId3"/>
          <a:stretch>
            <a:fillRect/>
          </a:stretch>
        </p:blipFill>
        <p:spPr>
          <a:xfrm>
            <a:off x="5396910" y="986728"/>
            <a:ext cx="3498661" cy="3659336"/>
          </a:xfrm>
          <a:prstGeom prst="rect">
            <a:avLst/>
          </a:prstGeom>
          <a:ln>
            <a:solidFill>
              <a:schemeClr val="bg2">
                <a:lumMod val="75000"/>
              </a:schemeClr>
            </a:solidFill>
          </a:ln>
        </p:spPr>
      </p:pic>
      <p:pic>
        <p:nvPicPr>
          <p:cNvPr id="6" name="图片 5">
            <a:extLst>
              <a:ext uri="{FF2B5EF4-FFF2-40B4-BE49-F238E27FC236}">
                <a16:creationId xmlns:a16="http://schemas.microsoft.com/office/drawing/2014/main" id="{BE82D61A-A0D6-4C62-BD17-0F51CE788A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65549" y="3667481"/>
            <a:ext cx="2195774" cy="978583"/>
          </a:xfrm>
          <a:prstGeom prst="rect">
            <a:avLst/>
          </a:prstGeom>
          <a:ln>
            <a:solidFill>
              <a:schemeClr val="bg2">
                <a:lumMod val="75000"/>
              </a:schemeClr>
            </a:solidFill>
          </a:ln>
        </p:spPr>
      </p:pic>
      <p:pic>
        <p:nvPicPr>
          <p:cNvPr id="7" name="图片 6">
            <a:extLst>
              <a:ext uri="{FF2B5EF4-FFF2-40B4-BE49-F238E27FC236}">
                <a16:creationId xmlns:a16="http://schemas.microsoft.com/office/drawing/2014/main" id="{5FB79AF5-5DAB-40D9-B6F8-5C9AD80F64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7385" y="3667481"/>
            <a:ext cx="2195774" cy="978583"/>
          </a:xfrm>
          <a:prstGeom prst="rect">
            <a:avLst/>
          </a:prstGeom>
          <a:ln>
            <a:solidFill>
              <a:schemeClr val="bg2">
                <a:lumMod val="75000"/>
              </a:schemeClr>
            </a:solidFill>
          </a:ln>
        </p:spPr>
      </p:pic>
      <p:sp>
        <p:nvSpPr>
          <p:cNvPr id="11" name="文本框 10">
            <a:extLst>
              <a:ext uri="{FF2B5EF4-FFF2-40B4-BE49-F238E27FC236}">
                <a16:creationId xmlns:a16="http://schemas.microsoft.com/office/drawing/2014/main" id="{6284EC30-8F4A-2E45-9D35-D3DD1265E4D6}"/>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1879898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smtClean="0">
                <a:solidFill>
                  <a:schemeClr val="bg1"/>
                </a:solidFill>
                <a:ea typeface="微软雅黑" pitchFamily="34" charset="-122"/>
              </a:rPr>
              <a:t>几种</a:t>
            </a:r>
            <a:r>
              <a:rPr lang="zh-CN" altLang="zh-CN" sz="2000" b="1" dirty="0">
                <a:solidFill>
                  <a:schemeClr val="bg1"/>
                </a:solidFill>
                <a:ea typeface="微软雅黑" pitchFamily="34" charset="-122"/>
              </a:rPr>
              <a:t>不同类别</a:t>
            </a:r>
            <a:r>
              <a:rPr lang="zh-CN" altLang="zh-CN" sz="2000" b="1" dirty="0" smtClean="0">
                <a:solidFill>
                  <a:schemeClr val="bg1"/>
                </a:solidFill>
                <a:ea typeface="微软雅黑" pitchFamily="34" charset="-122"/>
              </a:rPr>
              <a:t>的</a:t>
            </a:r>
            <a:r>
              <a:rPr lang="zh-CN" altLang="en-US" sz="2000" b="1" dirty="0" smtClean="0">
                <a:solidFill>
                  <a:schemeClr val="bg1"/>
                </a:solidFill>
                <a:ea typeface="微软雅黑" pitchFamily="34" charset="-122"/>
              </a:rPr>
              <a:t>计算机</a:t>
            </a:r>
            <a:r>
              <a:rPr lang="zh-CN" altLang="zh-CN" sz="2000" b="1" dirty="0" smtClean="0">
                <a:solidFill>
                  <a:schemeClr val="bg1"/>
                </a:solidFill>
                <a:ea typeface="微软雅黑" pitchFamily="34" charset="-122"/>
              </a:rPr>
              <a:t>网络</a:t>
            </a:r>
            <a:endParaRPr lang="zh-CN" altLang="zh-CN" sz="2000" b="1" dirty="0">
              <a:solidFill>
                <a:schemeClr val="bg1"/>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a:xfrm>
            <a:off x="466344" y="1040459"/>
            <a:ext cx="8129016" cy="883757"/>
          </a:xfrm>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p>
          <a:p>
            <a:pPr>
              <a:lnSpc>
                <a:spcPts val="3200"/>
              </a:lnSpc>
            </a:pPr>
            <a:endParaRPr lang="zh-CN" altLang="en-US" dirty="0"/>
          </a:p>
        </p:txBody>
      </p:sp>
      <p:sp>
        <p:nvSpPr>
          <p:cNvPr id="4" name="矩形 3"/>
          <p:cNvSpPr/>
          <p:nvPr/>
        </p:nvSpPr>
        <p:spPr>
          <a:xfrm>
            <a:off x="1063961" y="1984620"/>
            <a:ext cx="7242372" cy="116955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smtClean="0">
                <a:latin typeface="微软雅黑" panose="020B0503020204020204" pitchFamily="34" charset="-122"/>
                <a:ea typeface="微软雅黑" panose="020B0503020204020204" pitchFamily="34" charset="-122"/>
              </a:rPr>
              <a:t>计算机网络：由一些自治的系统互连</a:t>
            </a:r>
            <a:r>
              <a:rPr lang="zh-CN" altLang="en-US" b="1" dirty="0">
                <a:latin typeface="微软雅黑" panose="020B0503020204020204" pitchFamily="34" charset="-122"/>
                <a:ea typeface="微软雅黑" panose="020B0503020204020204" pitchFamily="34" charset="-122"/>
              </a:rPr>
              <a:t>而</a:t>
            </a:r>
            <a:r>
              <a:rPr lang="zh-CN" altLang="en-US" b="1" dirty="0" smtClean="0">
                <a:latin typeface="微软雅黑" panose="020B0503020204020204" pitchFamily="34" charset="-122"/>
                <a:ea typeface="微软雅黑" panose="020B0503020204020204" pitchFamily="34" charset="-122"/>
              </a:rPr>
              <a:t>成的集合，自治系统间按照约定的规则（协议）进行通信，以实现某</a:t>
            </a:r>
            <a:r>
              <a:rPr lang="zh-CN" altLang="en-US" b="1" dirty="0">
                <a:latin typeface="微软雅黑" panose="020B0503020204020204" pitchFamily="34" charset="-122"/>
                <a:ea typeface="微软雅黑" panose="020B0503020204020204" pitchFamily="34" charset="-122"/>
              </a:rPr>
              <a:t>一特定目的</a:t>
            </a:r>
            <a:r>
              <a:rPr lang="zh-CN" altLang="en-US" b="1" dirty="0" smtClean="0">
                <a:latin typeface="微软雅黑" panose="020B0503020204020204" pitchFamily="34" charset="-122"/>
                <a:ea typeface="微软雅黑" panose="020B0503020204020204" pitchFamily="34" charset="-122"/>
              </a:rPr>
              <a:t>（资源共享或数据通信）。</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67470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网络</a:t>
            </a:r>
            <a:r>
              <a:rPr lang="zh-CN" altLang="zh-CN" dirty="0" smtClean="0"/>
              <a:t>协议</a:t>
            </a:r>
            <a:endParaRPr lang="zh-CN" altLang="en-US" dirty="0"/>
          </a:p>
        </p:txBody>
      </p:sp>
      <p:sp>
        <p:nvSpPr>
          <p:cNvPr id="4" name="内容占位符 3"/>
          <p:cNvSpPr>
            <a:spLocks noGrp="1"/>
          </p:cNvSpPr>
          <p:nvPr>
            <p:ph sz="quarter" idx="11"/>
          </p:nvPr>
        </p:nvSpPr>
        <p:spPr>
          <a:xfrm>
            <a:off x="466344" y="1040459"/>
            <a:ext cx="5999192" cy="2781295"/>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a:t>
              </a:r>
              <a:r>
                <a:rPr lang="en-US" altLang="zh-CN" sz="1050" dirty="0" smtClean="0"/>
                <a:t>connection reply</a:t>
              </a:r>
              <a:r>
                <a:rPr lang="en-US" altLang="zh-CN" sz="1050" dirty="0"/>
                <a:t>.</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3263234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752561288"/>
                    </a:ext>
                  </a:extLst>
                </a:gridCol>
                <a:gridCol w="4352329">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68580" tIns="34290" rIns="68580" bIns="34290" rtlCol="0" anchor="ctr">
            <a:noAutofit/>
          </a:bodyPr>
          <a:lstStyle/>
          <a:p>
            <a:r>
              <a:rPr lang="zh-CN" altLang="en-US" dirty="0"/>
              <a:t>互联网成为网络空间的核心</a:t>
            </a:r>
          </a:p>
        </p:txBody>
      </p:sp>
      <p:pic>
        <p:nvPicPr>
          <p:cNvPr id="33" name="内容占位符 18"/>
          <p:cNvPicPr>
            <a:picLocks noGrp="1"/>
          </p:cNvPicPr>
          <p:nvPr>
            <p:ph idx="1"/>
          </p:nvPr>
        </p:nvPicPr>
        <p:blipFill>
          <a:blip r:embed="rId3" cstate="print">
            <a:extLst>
              <a:ext uri="{28A0092B-C50C-407E-A947-70E740481C1C}">
                <a14:useLocalDpi xmlns:a14="http://schemas.microsoft.com/office/drawing/2010/main"/>
              </a:ext>
            </a:extLst>
          </a:blip>
          <a:stretch>
            <a:fillRect/>
          </a:stretch>
        </p:blipFill>
        <p:spPr>
          <a:xfrm>
            <a:off x="3845904" y="2219055"/>
            <a:ext cx="1309318" cy="1030828"/>
          </a:xfrm>
          <a:ln w="12700">
            <a:solidFill>
              <a:schemeClr val="bg2">
                <a:lumMod val="75000"/>
              </a:schemeClr>
            </a:solidFill>
          </a:ln>
        </p:spPr>
      </p:pic>
      <p:sp>
        <p:nvSpPr>
          <p:cNvPr id="9" name="灯片编号占位符 8">
            <a:extLst>
              <a:ext uri="{FF2B5EF4-FFF2-40B4-BE49-F238E27FC236}">
                <a16:creationId xmlns:a16="http://schemas.microsoft.com/office/drawing/2014/main" id="{6F9AD894-5570-9F42-89D4-7CEF007CB57E}"/>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8</a:t>
            </a:fld>
            <a:endParaRPr kumimoji="1"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2066" y="1088182"/>
            <a:ext cx="1288733" cy="565451"/>
          </a:xfrm>
          <a:prstGeom prst="rect">
            <a:avLst/>
          </a:prstGeom>
          <a:ln>
            <a:solidFill>
              <a:schemeClr val="bg2">
                <a:lumMod val="75000"/>
              </a:schemeClr>
            </a:solidFill>
          </a:ln>
        </p:spPr>
      </p:pic>
      <p:sp>
        <p:nvSpPr>
          <p:cNvPr id="15" name="矩形 11"/>
          <p:cNvSpPr>
            <a:spLocks noChangeArrowheads="1"/>
          </p:cNvSpPr>
          <p:nvPr/>
        </p:nvSpPr>
        <p:spPr bwMode="auto">
          <a:xfrm>
            <a:off x="4674629" y="1602124"/>
            <a:ext cx="120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能源互联网</a:t>
            </a:r>
          </a:p>
        </p:txBody>
      </p:sp>
      <p:pic>
        <p:nvPicPr>
          <p:cNvPr id="25" name="图片 24"/>
          <p:cNvPicPr>
            <a:picLocks/>
          </p:cNvPicPr>
          <p:nvPr/>
        </p:nvPicPr>
        <p:blipFill>
          <a:blip r:embed="rId5" cstate="print">
            <a:extLst>
              <a:ext uri="{28A0092B-C50C-407E-A947-70E740481C1C}">
                <a14:useLocalDpi xmlns:a14="http://schemas.microsoft.com/office/drawing/2010/main"/>
              </a:ext>
            </a:extLst>
          </a:blip>
          <a:stretch>
            <a:fillRect/>
          </a:stretch>
        </p:blipFill>
        <p:spPr>
          <a:xfrm>
            <a:off x="7382648" y="1075640"/>
            <a:ext cx="1287899" cy="564300"/>
          </a:xfrm>
          <a:prstGeom prst="rect">
            <a:avLst/>
          </a:prstGeom>
          <a:ln>
            <a:solidFill>
              <a:schemeClr val="bg2">
                <a:lumMod val="75000"/>
              </a:schemeClr>
            </a:solidFill>
          </a:ln>
        </p:spPr>
      </p:pic>
      <p:sp>
        <p:nvSpPr>
          <p:cNvPr id="26" name="矩形 11"/>
          <p:cNvSpPr>
            <a:spLocks noChangeArrowheads="1"/>
          </p:cNvSpPr>
          <p:nvPr/>
        </p:nvSpPr>
        <p:spPr bwMode="auto">
          <a:xfrm>
            <a:off x="7517665" y="1586296"/>
            <a:ext cx="120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互联网</a:t>
            </a:r>
            <a:r>
              <a:rPr lang="en-US" altLang="zh-CN" sz="1600" dirty="0">
                <a:latin typeface="黑体" pitchFamily="49" charset="-122"/>
                <a:ea typeface="黑体" pitchFamily="49" charset="-122"/>
              </a:rPr>
              <a:t>+ </a:t>
            </a:r>
            <a:r>
              <a:rPr lang="zh-CN" altLang="en-US" sz="1600" dirty="0">
                <a:latin typeface="黑体" pitchFamily="49" charset="-122"/>
                <a:ea typeface="黑体" pitchFamily="49" charset="-122"/>
              </a:rPr>
              <a:t>？</a:t>
            </a:r>
          </a:p>
        </p:txBody>
      </p:sp>
      <p:pic>
        <p:nvPicPr>
          <p:cNvPr id="27" name="图片 26"/>
          <p:cNvPicPr>
            <a:picLocks/>
          </p:cNvPicPr>
          <p:nvPr/>
        </p:nvPicPr>
        <p:blipFill>
          <a:blip r:embed="rId6" cstate="print">
            <a:extLst>
              <a:ext uri="{28A0092B-C50C-407E-A947-70E740481C1C}">
                <a14:useLocalDpi xmlns:a14="http://schemas.microsoft.com/office/drawing/2010/main"/>
              </a:ext>
            </a:extLst>
          </a:blip>
          <a:stretch>
            <a:fillRect/>
          </a:stretch>
        </p:blipFill>
        <p:spPr>
          <a:xfrm>
            <a:off x="6030322" y="1075640"/>
            <a:ext cx="1289332" cy="564300"/>
          </a:xfrm>
          <a:prstGeom prst="rect">
            <a:avLst/>
          </a:prstGeom>
          <a:ln>
            <a:solidFill>
              <a:schemeClr val="bg2">
                <a:lumMod val="75000"/>
              </a:schemeClr>
            </a:solidFill>
          </a:ln>
        </p:spPr>
      </p:pic>
      <p:sp>
        <p:nvSpPr>
          <p:cNvPr id="28" name="矩形 11"/>
          <p:cNvSpPr>
            <a:spLocks noChangeArrowheads="1"/>
          </p:cNvSpPr>
          <p:nvPr/>
        </p:nvSpPr>
        <p:spPr bwMode="auto">
          <a:xfrm>
            <a:off x="5986750" y="1596775"/>
            <a:ext cx="120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工业互联网</a:t>
            </a:r>
          </a:p>
        </p:txBody>
      </p:sp>
      <p:sp>
        <p:nvSpPr>
          <p:cNvPr id="30" name="矩形 11"/>
          <p:cNvSpPr>
            <a:spLocks noChangeArrowheads="1"/>
          </p:cNvSpPr>
          <p:nvPr/>
        </p:nvSpPr>
        <p:spPr bwMode="auto">
          <a:xfrm>
            <a:off x="3343158" y="1596775"/>
            <a:ext cx="1208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金融互联网</a:t>
            </a:r>
          </a:p>
        </p:txBody>
      </p:sp>
      <p:pic>
        <p:nvPicPr>
          <p:cNvPr id="31" name="图片 30"/>
          <p:cNvPicPr>
            <a:picLocks/>
          </p:cNvPicPr>
          <p:nvPr/>
        </p:nvPicPr>
        <p:blipFill>
          <a:blip r:embed="rId7" cstate="print">
            <a:extLst>
              <a:ext uri="{28A0092B-C50C-407E-A947-70E740481C1C}">
                <a14:useLocalDpi xmlns:a14="http://schemas.microsoft.com/office/drawing/2010/main"/>
              </a:ext>
            </a:extLst>
          </a:blip>
          <a:stretch>
            <a:fillRect/>
          </a:stretch>
        </p:blipFill>
        <p:spPr>
          <a:xfrm>
            <a:off x="4679452" y="1088182"/>
            <a:ext cx="1287899" cy="564091"/>
          </a:xfrm>
          <a:prstGeom prst="rect">
            <a:avLst/>
          </a:prstGeom>
          <a:ln>
            <a:solidFill>
              <a:schemeClr val="bg2">
                <a:lumMod val="75000"/>
              </a:schemeClr>
            </a:solidFill>
          </a:ln>
        </p:spPr>
      </p:pic>
      <p:pic>
        <p:nvPicPr>
          <p:cNvPr id="4" name="图片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00644" y="3708736"/>
            <a:ext cx="1251906" cy="939998"/>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61474" y="4080634"/>
            <a:ext cx="1163302" cy="524543"/>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956584" y="3877566"/>
            <a:ext cx="1316478" cy="871372"/>
          </a:xfrm>
          <a:prstGeom prst="rect">
            <a:avLst/>
          </a:prstGeom>
        </p:spPr>
      </p:pic>
      <p:sp>
        <p:nvSpPr>
          <p:cNvPr id="21" name="椭圆 20"/>
          <p:cNvSpPr/>
          <p:nvPr/>
        </p:nvSpPr>
        <p:spPr>
          <a:xfrm>
            <a:off x="2571992" y="3148048"/>
            <a:ext cx="5454606" cy="895174"/>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srgbClr val="5B307E"/>
                </a:solidFill>
                <a:latin typeface="微软雅黑" panose="020B0503020204020204" pitchFamily="34" charset="-122"/>
                <a:ea typeface="微软雅黑" panose="020B0503020204020204" pitchFamily="34" charset="-122"/>
              </a:rPr>
              <a:t>互联网</a:t>
            </a:r>
            <a:r>
              <a:rPr lang="en-US" altLang="zh-CN" sz="1600" b="1" dirty="0">
                <a:solidFill>
                  <a:srgbClr val="5B307E"/>
                </a:solidFill>
                <a:latin typeface="微软雅黑" panose="020B0503020204020204" pitchFamily="34" charset="-122"/>
                <a:ea typeface="微软雅黑" panose="020B0503020204020204" pitchFamily="34" charset="-122"/>
              </a:rPr>
              <a:t/>
            </a:r>
            <a:br>
              <a:rPr lang="en-US" altLang="zh-CN" sz="1600" b="1" dirty="0">
                <a:solidFill>
                  <a:srgbClr val="5B307E"/>
                </a:solidFill>
                <a:latin typeface="微软雅黑" panose="020B0503020204020204" pitchFamily="34" charset="-122"/>
                <a:ea typeface="微软雅黑" panose="020B0503020204020204" pitchFamily="34" charset="-122"/>
              </a:rPr>
            </a:br>
            <a:r>
              <a:rPr lang="zh-CN" altLang="en-US" sz="1600" b="1" dirty="0">
                <a:solidFill>
                  <a:srgbClr val="5B307E"/>
                </a:solidFill>
                <a:latin typeface="微软雅黑" panose="020B0503020204020204" pitchFamily="34" charset="-122"/>
                <a:ea typeface="微软雅黑" panose="020B0503020204020204" pitchFamily="34" charset="-122"/>
              </a:rPr>
              <a:t>（下一代互联网</a:t>
            </a:r>
            <a:r>
              <a:rPr lang="en-US" altLang="zh-CN" sz="1600" b="1" dirty="0">
                <a:solidFill>
                  <a:srgbClr val="5B307E"/>
                </a:solidFill>
                <a:latin typeface="微软雅黑" panose="020B0503020204020204" pitchFamily="34" charset="-122"/>
                <a:ea typeface="微软雅黑" panose="020B0503020204020204" pitchFamily="34" charset="-122"/>
              </a:rPr>
              <a:t>/</a:t>
            </a:r>
            <a:r>
              <a:rPr lang="zh-CN" altLang="en-US" sz="1600" b="1" dirty="0">
                <a:solidFill>
                  <a:srgbClr val="5B307E"/>
                </a:solidFill>
                <a:latin typeface="微软雅黑" panose="020B0503020204020204" pitchFamily="34" charset="-122"/>
                <a:ea typeface="微软雅黑" panose="020B0503020204020204" pitchFamily="34" charset="-122"/>
              </a:rPr>
              <a:t>未来互联网）</a:t>
            </a:r>
          </a:p>
        </p:txBody>
      </p:sp>
      <p:pic>
        <p:nvPicPr>
          <p:cNvPr id="7" name="图片 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81521" y="3160238"/>
            <a:ext cx="531131" cy="460509"/>
          </a:xfrm>
          <a:prstGeom prst="rect">
            <a:avLst/>
          </a:prstGeom>
        </p:spPr>
      </p:pic>
      <p:pic>
        <p:nvPicPr>
          <p:cNvPr id="32" name="图片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40861" y="3167419"/>
            <a:ext cx="531131" cy="460509"/>
          </a:xfrm>
          <a:prstGeom prst="rect">
            <a:avLst/>
          </a:prstGeom>
        </p:spPr>
      </p:pic>
      <p:sp>
        <p:nvSpPr>
          <p:cNvPr id="34" name="矩形 11"/>
          <p:cNvSpPr>
            <a:spLocks noChangeArrowheads="1"/>
          </p:cNvSpPr>
          <p:nvPr/>
        </p:nvSpPr>
        <p:spPr bwMode="auto">
          <a:xfrm>
            <a:off x="2060334" y="2663329"/>
            <a:ext cx="8686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云计算</a:t>
            </a:r>
          </a:p>
        </p:txBody>
      </p:sp>
      <p:sp>
        <p:nvSpPr>
          <p:cNvPr id="35" name="矩形 11"/>
          <p:cNvSpPr>
            <a:spLocks noChangeArrowheads="1"/>
          </p:cNvSpPr>
          <p:nvPr/>
        </p:nvSpPr>
        <p:spPr bwMode="auto">
          <a:xfrm>
            <a:off x="2113953" y="1586706"/>
            <a:ext cx="8150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物联网</a:t>
            </a:r>
          </a:p>
        </p:txBody>
      </p:sp>
      <p:sp>
        <p:nvSpPr>
          <p:cNvPr id="36" name="矩形 11"/>
          <p:cNvSpPr>
            <a:spLocks noChangeArrowheads="1"/>
          </p:cNvSpPr>
          <p:nvPr/>
        </p:nvSpPr>
        <p:spPr bwMode="auto">
          <a:xfrm>
            <a:off x="6318989" y="2651785"/>
            <a:ext cx="905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latin typeface="微软雅黑" pitchFamily="34" charset="-122"/>
                <a:ea typeface="微软雅黑" pitchFamily="34" charset="-122"/>
              </a:rPr>
              <a:t>大数据</a:t>
            </a:r>
          </a:p>
        </p:txBody>
      </p:sp>
      <p:pic>
        <p:nvPicPr>
          <p:cNvPr id="37" name="图片 1"/>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4708568" y="2104674"/>
            <a:ext cx="1287899" cy="5643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8" name="矩形 11"/>
          <p:cNvSpPr>
            <a:spLocks noChangeArrowheads="1"/>
          </p:cNvSpPr>
          <p:nvPr/>
        </p:nvSpPr>
        <p:spPr bwMode="auto">
          <a:xfrm>
            <a:off x="4844631" y="2651785"/>
            <a:ext cx="10314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三网融合</a:t>
            </a:r>
          </a:p>
        </p:txBody>
      </p:sp>
      <p:pic>
        <p:nvPicPr>
          <p:cNvPr id="39" name="图片 9" descr="云计算.jpg"/>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1920846" y="2138416"/>
            <a:ext cx="1287899" cy="5643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 name="图片 10" descr="物联网.jp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903841" y="1100207"/>
            <a:ext cx="1304258" cy="564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图片 40"/>
          <p:cNvPicPr>
            <a:picLocks/>
          </p:cNvPicPr>
          <p:nvPr/>
        </p:nvPicPr>
        <p:blipFill>
          <a:blip r:embed="rId15" cstate="print">
            <a:extLst>
              <a:ext uri="{28A0092B-C50C-407E-A947-70E740481C1C}">
                <a14:useLocalDpi xmlns:a14="http://schemas.microsoft.com/office/drawing/2010/main"/>
              </a:ext>
            </a:extLst>
          </a:blip>
          <a:stretch>
            <a:fillRect/>
          </a:stretch>
        </p:blipFill>
        <p:spPr>
          <a:xfrm>
            <a:off x="3336277" y="2137910"/>
            <a:ext cx="1287899" cy="564300"/>
          </a:xfrm>
          <a:prstGeom prst="rect">
            <a:avLst/>
          </a:prstGeom>
          <a:ln>
            <a:solidFill>
              <a:schemeClr val="bg2">
                <a:lumMod val="75000"/>
              </a:schemeClr>
            </a:solidFill>
          </a:ln>
        </p:spPr>
      </p:pic>
      <p:sp>
        <p:nvSpPr>
          <p:cNvPr id="42" name="矩形 11"/>
          <p:cNvSpPr>
            <a:spLocks noChangeArrowheads="1"/>
          </p:cNvSpPr>
          <p:nvPr/>
        </p:nvSpPr>
        <p:spPr bwMode="auto">
          <a:xfrm>
            <a:off x="3371582" y="2675044"/>
            <a:ext cx="1042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latin typeface="黑体" pitchFamily="49" charset="-122"/>
                <a:ea typeface="黑体" pitchFamily="49" charset="-122"/>
              </a:rPr>
              <a:t>智慧城市</a:t>
            </a:r>
          </a:p>
        </p:txBody>
      </p:sp>
      <p:pic>
        <p:nvPicPr>
          <p:cNvPr id="43" name="图片 42"/>
          <p:cNvPicPr>
            <a:picLocks/>
          </p:cNvPicPr>
          <p:nvPr/>
        </p:nvPicPr>
        <p:blipFill>
          <a:blip r:embed="rId16" cstate="print">
            <a:extLst>
              <a:ext uri="{28A0092B-C50C-407E-A947-70E740481C1C}">
                <a14:useLocalDpi xmlns:a14="http://schemas.microsoft.com/office/drawing/2010/main"/>
              </a:ext>
            </a:extLst>
          </a:blip>
          <a:stretch>
            <a:fillRect/>
          </a:stretch>
        </p:blipFill>
        <p:spPr>
          <a:xfrm>
            <a:off x="7438250" y="2100684"/>
            <a:ext cx="1287899" cy="564300"/>
          </a:xfrm>
          <a:prstGeom prst="rect">
            <a:avLst/>
          </a:prstGeom>
          <a:ln>
            <a:solidFill>
              <a:schemeClr val="bg2">
                <a:lumMod val="75000"/>
              </a:schemeClr>
            </a:solidFill>
          </a:ln>
        </p:spPr>
      </p:pic>
      <p:sp>
        <p:nvSpPr>
          <p:cNvPr id="44" name="矩形 11"/>
          <p:cNvSpPr>
            <a:spLocks noChangeArrowheads="1"/>
          </p:cNvSpPr>
          <p:nvPr/>
        </p:nvSpPr>
        <p:spPr bwMode="auto">
          <a:xfrm>
            <a:off x="7610041" y="2640536"/>
            <a:ext cx="11920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latin typeface="微软雅黑" pitchFamily="34" charset="-122"/>
                <a:ea typeface="微软雅黑" pitchFamily="34" charset="-122"/>
              </a:rPr>
              <a:t>人工智能</a:t>
            </a:r>
          </a:p>
        </p:txBody>
      </p:sp>
      <p:sp>
        <p:nvSpPr>
          <p:cNvPr id="18" name="文本框 17"/>
          <p:cNvSpPr txBox="1"/>
          <p:nvPr/>
        </p:nvSpPr>
        <p:spPr>
          <a:xfrm flipH="1">
            <a:off x="3490093" y="4198270"/>
            <a:ext cx="1045832"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3G/4G/5G</a:t>
            </a:r>
            <a:endParaRPr lang="zh-CN" altLang="en-US"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500976" y="4135484"/>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超高速光纤</a:t>
            </a:r>
          </a:p>
        </p:txBody>
      </p:sp>
      <p:sp>
        <p:nvSpPr>
          <p:cNvPr id="45" name="文本框 44"/>
          <p:cNvSpPr txBox="1"/>
          <p:nvPr/>
        </p:nvSpPr>
        <p:spPr>
          <a:xfrm flipH="1">
            <a:off x="5908474" y="4151233"/>
            <a:ext cx="559778"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WiFi</a:t>
            </a:r>
            <a:endParaRPr lang="zh-CN" altLang="en-US" sz="14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AF267A7C-59CB-F342-BAD9-3EEF2B73C6EA}"/>
              </a:ext>
            </a:extLst>
          </p:cNvPr>
          <p:cNvGrpSpPr/>
          <p:nvPr/>
        </p:nvGrpSpPr>
        <p:grpSpPr>
          <a:xfrm>
            <a:off x="274922" y="1200459"/>
            <a:ext cx="1806306" cy="3351689"/>
            <a:chOff x="367205" y="1631863"/>
            <a:chExt cx="2137419" cy="4468918"/>
          </a:xfrm>
        </p:grpSpPr>
        <p:sp>
          <p:nvSpPr>
            <p:cNvPr id="46" name="文本框 45">
              <a:extLst>
                <a:ext uri="{FF2B5EF4-FFF2-40B4-BE49-F238E27FC236}">
                  <a16:creationId xmlns:a16="http://schemas.microsoft.com/office/drawing/2014/main" id="{122A5B6E-A20B-074F-8921-3921668B6294}"/>
                </a:ext>
              </a:extLst>
            </p:cNvPr>
            <p:cNvSpPr txBox="1"/>
            <p:nvPr/>
          </p:nvSpPr>
          <p:spPr>
            <a:xfrm flipH="1">
              <a:off x="425791" y="5649376"/>
              <a:ext cx="2078833" cy="451405"/>
            </a:xfrm>
            <a:prstGeom prst="rect">
              <a:avLst/>
            </a:prstGeom>
            <a:noFill/>
          </p:spPr>
          <p:txBody>
            <a:bodyPr wrap="square" rtlCol="0">
              <a:spAutoFit/>
            </a:bodyPr>
            <a:lstStyle/>
            <a:p>
              <a:pPr algn="ctr"/>
              <a:r>
                <a:rPr lang="zh-CN" altLang="en-US" sz="1600" dirty="0">
                  <a:solidFill>
                    <a:srgbClr val="5B307E"/>
                  </a:solidFill>
                  <a:latin typeface="微软雅黑" panose="020B0503020204020204" pitchFamily="34" charset="-122"/>
                  <a:ea typeface="微软雅黑" panose="020B0503020204020204" pitchFamily="34" charset="-122"/>
                </a:rPr>
                <a:t>底层通信技术</a:t>
              </a:r>
              <a:endParaRPr lang="en-US" altLang="zh-CN" sz="1600" dirty="0">
                <a:solidFill>
                  <a:srgbClr val="5B307E"/>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20D0C6C-99CF-964E-9A12-6582A42C7FC4}"/>
                </a:ext>
              </a:extLst>
            </p:cNvPr>
            <p:cNvSpPr txBox="1"/>
            <p:nvPr/>
          </p:nvSpPr>
          <p:spPr>
            <a:xfrm flipH="1">
              <a:off x="420927" y="4321076"/>
              <a:ext cx="1561855" cy="451405"/>
            </a:xfrm>
            <a:prstGeom prst="rect">
              <a:avLst/>
            </a:prstGeom>
            <a:noFill/>
          </p:spPr>
          <p:txBody>
            <a:bodyPr wrap="square" rtlCol="0">
              <a:spAutoFit/>
            </a:bodyPr>
            <a:lstStyle/>
            <a:p>
              <a:pPr algn="ctr"/>
              <a:r>
                <a:rPr lang="zh-CN" altLang="en-US" sz="1600" dirty="0">
                  <a:solidFill>
                    <a:srgbClr val="5B307E"/>
                  </a:solidFill>
                  <a:latin typeface="微软雅黑" panose="020B0503020204020204" pitchFamily="34" charset="-122"/>
                  <a:ea typeface="微软雅黑" panose="020B0503020204020204" pitchFamily="34" charset="-122"/>
                </a:rPr>
                <a:t>计算系统</a:t>
              </a:r>
              <a:endParaRPr lang="en-US" altLang="zh-CN" sz="1600" dirty="0">
                <a:solidFill>
                  <a:srgbClr val="5B307E"/>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4A55D2E-0545-224E-829A-E480AF55009F}"/>
                </a:ext>
              </a:extLst>
            </p:cNvPr>
            <p:cNvSpPr txBox="1"/>
            <p:nvPr/>
          </p:nvSpPr>
          <p:spPr>
            <a:xfrm flipH="1">
              <a:off x="367205" y="2989293"/>
              <a:ext cx="2137419" cy="451405"/>
            </a:xfrm>
            <a:prstGeom prst="rect">
              <a:avLst/>
            </a:prstGeom>
            <a:noFill/>
          </p:spPr>
          <p:txBody>
            <a:bodyPr wrap="square" rtlCol="0">
              <a:spAutoFit/>
            </a:bodyPr>
            <a:lstStyle/>
            <a:p>
              <a:pPr algn="ctr"/>
              <a:r>
                <a:rPr lang="zh-CN" altLang="en-US" sz="1600" dirty="0">
                  <a:solidFill>
                    <a:srgbClr val="5B307E"/>
                  </a:solidFill>
                  <a:latin typeface="微软雅黑" panose="020B0503020204020204" pitchFamily="34" charset="-122"/>
                  <a:ea typeface="微软雅黑" panose="020B0503020204020204" pitchFamily="34" charset="-122"/>
                </a:rPr>
                <a:t>应用支撑技术</a:t>
              </a:r>
              <a:endParaRPr lang="en-US" altLang="zh-CN" sz="1600" dirty="0">
                <a:solidFill>
                  <a:srgbClr val="5B307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607E7B6B-994A-574E-8EBC-37C83280BB03}"/>
                </a:ext>
              </a:extLst>
            </p:cNvPr>
            <p:cNvSpPr txBox="1"/>
            <p:nvPr/>
          </p:nvSpPr>
          <p:spPr>
            <a:xfrm flipH="1">
              <a:off x="437526" y="1631863"/>
              <a:ext cx="1739013" cy="451405"/>
            </a:xfrm>
            <a:prstGeom prst="rect">
              <a:avLst/>
            </a:prstGeom>
            <a:noFill/>
          </p:spPr>
          <p:txBody>
            <a:bodyPr wrap="square" rtlCol="0">
              <a:spAutoFit/>
            </a:bodyPr>
            <a:lstStyle/>
            <a:p>
              <a:pPr algn="ctr"/>
              <a:r>
                <a:rPr lang="zh-CN" altLang="en-US" sz="1600" dirty="0">
                  <a:solidFill>
                    <a:srgbClr val="5B307E"/>
                  </a:solidFill>
                  <a:latin typeface="微软雅黑" panose="020B0503020204020204" pitchFamily="34" charset="-122"/>
                  <a:ea typeface="微软雅黑" panose="020B0503020204020204" pitchFamily="34" charset="-122"/>
                </a:rPr>
                <a:t>行业互联网</a:t>
              </a:r>
              <a:endParaRPr lang="en-US" altLang="zh-CN" sz="1600" dirty="0">
                <a:solidFill>
                  <a:srgbClr val="5B307E"/>
                </a:solidFill>
                <a:latin typeface="微软雅黑" panose="020B0503020204020204" pitchFamily="34" charset="-122"/>
                <a:ea typeface="微软雅黑" panose="020B0503020204020204" pitchFamily="34" charset="-122"/>
              </a:endParaRPr>
            </a:p>
          </p:txBody>
        </p:sp>
      </p:grpSp>
      <p:sp>
        <p:nvSpPr>
          <p:cNvPr id="52" name="文本框 51">
            <a:extLst>
              <a:ext uri="{FF2B5EF4-FFF2-40B4-BE49-F238E27FC236}">
                <a16:creationId xmlns:a16="http://schemas.microsoft.com/office/drawing/2014/main" id="{CBCF8664-D556-BD45-A827-367A6D1887AE}"/>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694184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752561288"/>
                    </a:ext>
                  </a:extLst>
                </a:gridCol>
                <a:gridCol w="4545874">
                  <a:extLst>
                    <a:ext uri="{9D8B030D-6E8A-4147-A177-3AD203B41FA5}">
                      <a16:colId xmlns:a16="http://schemas.microsoft.com/office/drawing/2014/main" val="1271823278"/>
                    </a:ext>
                  </a:extLst>
                </a:gridCol>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73606">
                <a:tc>
                  <a:txBody>
                    <a:bodyPr/>
                    <a:lstStyle/>
                    <a:p>
                      <a:pPr algn="l"/>
                      <a:r>
                        <a:rPr lang="zh-CN" altLang="en-US" sz="1600" b="1" kern="1200" dirty="0" smtClean="0">
                          <a:solidFill>
                            <a:srgbClr val="0000FF"/>
                          </a:solidFill>
                          <a:latin typeface="微软雅黑" pitchFamily="34" charset="-122"/>
                          <a:ea typeface="微软雅黑" pitchFamily="34" charset="-122"/>
                          <a:cs typeface="+mn-cs"/>
                        </a:rPr>
                        <a:t>公用网 </a:t>
                      </a:r>
                      <a:endParaRPr lang="en-US" altLang="zh-CN" sz="1600" b="1" kern="1200" dirty="0" smtClean="0">
                        <a:solidFill>
                          <a:srgbClr val="0000FF"/>
                        </a:solidFill>
                        <a:latin typeface="微软雅黑" pitchFamily="34" charset="-122"/>
                        <a:ea typeface="微软雅黑"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dirty="0" smtClean="0">
                          <a:solidFill>
                            <a:srgbClr val="0000FF"/>
                          </a:solidFill>
                          <a:latin typeface="微软雅黑" pitchFamily="34" charset="-122"/>
                          <a:ea typeface="微软雅黑" pitchFamily="34" charset="-122"/>
                        </a:rPr>
                        <a:t>专用网</a:t>
                      </a:r>
                      <a:r>
                        <a:rPr lang="zh-CN" altLang="en-US" sz="1600" b="1" dirty="0" smtClean="0">
                          <a:latin typeface="微软雅黑" pitchFamily="34" charset="-122"/>
                          <a:ea typeface="微软雅黑" pitchFamily="34" charset="-122"/>
                        </a:rPr>
                        <a:t> </a:t>
                      </a:r>
                      <a:endParaRPr lang="en-US" altLang="zh-CN" sz="1600" b="1" dirty="0" smtClean="0">
                        <a:latin typeface="微软雅黑" pitchFamily="34" charset="-122"/>
                        <a:ea typeface="微软雅黑" pitchFamily="34" charset="-122"/>
                      </a:endParaRPr>
                    </a:p>
                    <a:p>
                      <a:pPr algn="l"/>
                      <a:r>
                        <a:rPr lang="en-US" altLang="zh-CN" sz="1600" b="1" dirty="0" smtClean="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smtClean="0">
                <a:solidFill>
                  <a:srgbClr val="C00000"/>
                </a:solidFill>
                <a:latin typeface="微软雅黑" pitchFamily="34" charset="-122"/>
                <a:ea typeface="微软雅黑" pitchFamily="34" charset="-122"/>
              </a:rPr>
              <a:t>本质相同</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itchFamily="34" charset="-122"/>
                <a:ea typeface="微软雅黑" pitchFamily="34" charset="-122"/>
              </a:rPr>
              <a:t>一</a:t>
            </a:r>
            <a:r>
              <a:rPr lang="zh-CN" altLang="zh-CN" b="1" dirty="0">
                <a:latin typeface="微软雅黑" pitchFamily="34" charset="-122"/>
                <a:ea typeface="微软雅黑" pitchFamily="34" charset="-122"/>
              </a:rPr>
              <a:t>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p>
          <a:p>
            <a:pPr lvl="1"/>
            <a:r>
              <a:rPr lang="zh-CN" altLang="en-US" dirty="0" smtClean="0"/>
              <a:t>（</a:t>
            </a:r>
            <a:r>
              <a:rPr lang="en-US" altLang="zh-CN" dirty="0" smtClean="0"/>
              <a:t>3</a:t>
            </a:r>
            <a:r>
              <a:rPr lang="zh-CN" altLang="en-US" dirty="0" smtClean="0"/>
              <a:t>）处理</a:t>
            </a:r>
            <a:r>
              <a:rPr lang="zh-CN" altLang="en-US" dirty="0"/>
              <a:t>时延</a:t>
            </a:r>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18984" y="1293076"/>
            <a:ext cx="6989197" cy="26929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a:extLst/>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itchFamily="34" charset="-122"/>
                  <a:ea typeface="微软雅黑" pitchFamily="34" charset="-122"/>
                </a:rPr>
                <a:t>在发送器产生</a:t>
              </a:r>
              <a:r>
                <a:rPr kumimoji="1" lang="zh-CN" altLang="en-US" sz="1400" b="1" dirty="0">
                  <a:solidFill>
                    <a:schemeClr val="bg1"/>
                  </a:solidFill>
                  <a:latin typeface="微软雅黑" pitchFamily="34" charset="-122"/>
                  <a:ea typeface="微软雅黑" pitchFamily="34" charset="-122"/>
                </a:rPr>
                <a:t>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smtClean="0">
                  <a:solidFill>
                    <a:schemeClr val="bg1"/>
                  </a:solidFill>
                  <a:latin typeface="微软雅黑" pitchFamily="34" charset="-122"/>
                  <a:ea typeface="微软雅黑" pitchFamily="34" charset="-122"/>
                </a:rPr>
                <a:t>在</a:t>
              </a:r>
              <a:r>
                <a:rPr kumimoji="1" lang="zh-CN" altLang="en-US" sz="1400" b="1" dirty="0">
                  <a:solidFill>
                    <a:schemeClr val="bg1"/>
                  </a:solidFill>
                  <a:latin typeface="微软雅黑" pitchFamily="34" charset="-122"/>
                  <a:ea typeface="微软雅黑" pitchFamily="34" charset="-122"/>
                </a:rPr>
                <a:t>这里</a:t>
              </a:r>
              <a:r>
                <a:rPr kumimoji="1" lang="zh-CN" altLang="en-US" sz="1400" b="1" dirty="0" smtClean="0">
                  <a:solidFill>
                    <a:schemeClr val="bg1"/>
                  </a:solidFill>
                  <a:latin typeface="微软雅黑" pitchFamily="34" charset="-122"/>
                  <a:ea typeface="微软雅黑" pitchFamily="34" charset="-122"/>
                </a:rPr>
                <a:t>产生</a:t>
              </a:r>
              <a:endParaRPr kumimoji="1" lang="zh-CN" altLang="en-US" sz="1400" b="1" dirty="0">
                <a:solidFill>
                  <a:schemeClr val="bg1"/>
                </a:solidFill>
                <a:latin typeface="微软雅黑" pitchFamily="34" charset="-122"/>
                <a:ea typeface="微软雅黑" pitchFamily="34" charset="-122"/>
              </a:endParaRP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326951" y="1293077"/>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smtClean="0">
                <a:latin typeface="微软雅黑" pitchFamily="34" charset="-122"/>
                <a:ea typeface="微软雅黑" pitchFamily="34" charset="-122"/>
              </a:rPr>
              <a:t>种</a:t>
            </a:r>
            <a:r>
              <a:rPr lang="zh-CN" altLang="zh-CN" b="1" dirty="0">
                <a:latin typeface="微软雅黑" pitchFamily="34" charset="-122"/>
                <a:ea typeface="微软雅黑" pitchFamily="34" charset="-122"/>
              </a:rPr>
              <a:t>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a:ea typeface="微软雅黑"/>
                <a:cs typeface="微软雅黑"/>
              </a:rPr>
              <a:t>全球市值前十名公司的变迁</a:t>
            </a:r>
            <a:endParaRPr kumimoji="1" lang="zh-CN" altLang="en-US" i="0" dirty="0">
              <a:solidFill>
                <a:srgbClr val="000000"/>
              </a:solidFill>
              <a:latin typeface="微软雅黑"/>
              <a:ea typeface="微软雅黑"/>
              <a:cs typeface="微软雅黑"/>
            </a:endParaRPr>
          </a:p>
        </p:txBody>
      </p:sp>
      <p:sp>
        <p:nvSpPr>
          <p:cNvPr id="3" name="内容占位符 2"/>
          <p:cNvSpPr>
            <a:spLocks noGrp="1"/>
          </p:cNvSpPr>
          <p:nvPr>
            <p:ph idx="1"/>
          </p:nvPr>
        </p:nvSpPr>
        <p:spPr/>
        <p:txBody>
          <a:bodyPr/>
          <a:lstStyle/>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dirty="0">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lvl="1">
              <a:spcBef>
                <a:spcPts val="75"/>
              </a:spcBef>
              <a:buClr>
                <a:schemeClr val="tx1"/>
              </a:buClr>
            </a:pPr>
            <a:endParaRPr kumimoji="1" lang="en-US" altLang="zh-CN" b="0" i="0" dirty="0">
              <a:solidFill>
                <a:schemeClr val="tx1"/>
              </a:solidFill>
              <a:latin typeface="微软雅黑"/>
              <a:ea typeface="微软雅黑"/>
              <a:cs typeface="微软雅黑"/>
            </a:endParaRPr>
          </a:p>
          <a:p>
            <a:pPr lvl="1">
              <a:spcBef>
                <a:spcPts val="75"/>
              </a:spcBef>
              <a:buClr>
                <a:schemeClr val="tx1"/>
              </a:buClr>
            </a:pPr>
            <a:endParaRPr kumimoji="1" lang="en-US" altLang="zh-CN" b="0" i="0" dirty="0">
              <a:solidFill>
                <a:schemeClr val="tx1"/>
              </a:solidFill>
              <a:latin typeface="微软雅黑"/>
              <a:ea typeface="微软雅黑"/>
              <a:cs typeface="微软雅黑"/>
            </a:endParaRPr>
          </a:p>
          <a:p>
            <a:pPr lvl="1">
              <a:spcBef>
                <a:spcPts val="75"/>
              </a:spcBef>
              <a:buClr>
                <a:schemeClr val="tx1"/>
              </a:buClr>
            </a:pPr>
            <a:endParaRPr kumimoji="1" lang="en-US" altLang="zh-CN" dirty="0">
              <a:latin typeface="微软雅黑"/>
              <a:ea typeface="微软雅黑"/>
              <a:cs typeface="微软雅黑"/>
            </a:endParaRPr>
          </a:p>
          <a:p>
            <a:pPr lvl="1">
              <a:spcBef>
                <a:spcPts val="75"/>
              </a:spcBef>
              <a:buClr>
                <a:schemeClr val="tx1"/>
              </a:buClr>
            </a:pPr>
            <a:endParaRPr kumimoji="1" lang="en-US" altLang="zh-CN" b="0" i="0" dirty="0">
              <a:solidFill>
                <a:schemeClr val="tx1"/>
              </a:solidFill>
              <a:latin typeface="微软雅黑"/>
              <a:ea typeface="微软雅黑"/>
              <a:cs typeface="微软雅黑"/>
            </a:endParaRPr>
          </a:p>
          <a:p>
            <a:pPr>
              <a:spcBef>
                <a:spcPts val="75"/>
              </a:spcBef>
              <a:buClr>
                <a:schemeClr val="tx1"/>
              </a:buClr>
            </a:pPr>
            <a:r>
              <a:rPr lang="zh-CN" altLang="zh-CN" sz="1800" b="0" dirty="0">
                <a:solidFill>
                  <a:srgbClr val="C00000"/>
                </a:solidFill>
                <a:latin typeface="微软雅黑"/>
                <a:ea typeface="微软雅黑"/>
                <a:cs typeface="微软雅黑"/>
              </a:rPr>
              <a:t>苹果</a:t>
            </a:r>
            <a:r>
              <a:rPr lang="zh-CN" altLang="en-US" sz="1800" b="0" dirty="0">
                <a:solidFill>
                  <a:srgbClr val="C00000"/>
                </a:solidFill>
                <a:latin typeface="微软雅黑"/>
                <a:ea typeface="微软雅黑"/>
                <a:cs typeface="微软雅黑"/>
              </a:rPr>
              <a:t>、谷歌、微软、亚马逊、腾讯、</a:t>
            </a:r>
            <a:r>
              <a:rPr lang="en-US" altLang="zh-CN" sz="1800" b="0" dirty="0">
                <a:solidFill>
                  <a:srgbClr val="C00000"/>
                </a:solidFill>
                <a:latin typeface="微软雅黑"/>
                <a:ea typeface="微软雅黑"/>
                <a:cs typeface="微软雅黑"/>
              </a:rPr>
              <a:t>FB</a:t>
            </a:r>
            <a:r>
              <a:rPr lang="zh-CN" altLang="en-US" sz="1800" b="0" dirty="0">
                <a:solidFill>
                  <a:srgbClr val="C00000"/>
                </a:solidFill>
                <a:latin typeface="微软雅黑"/>
                <a:ea typeface="微软雅黑"/>
                <a:cs typeface="微软雅黑"/>
              </a:rPr>
              <a:t>突破</a:t>
            </a:r>
            <a:r>
              <a:rPr lang="en-US" altLang="zh-CN" sz="1800" b="0" dirty="0">
                <a:solidFill>
                  <a:srgbClr val="C00000"/>
                </a:solidFill>
                <a:latin typeface="微软雅黑"/>
                <a:ea typeface="微软雅黑"/>
                <a:cs typeface="微软雅黑"/>
              </a:rPr>
              <a:t>5</a:t>
            </a:r>
            <a:r>
              <a:rPr lang="zh-CN" altLang="en-US" sz="1800" b="0" dirty="0">
                <a:solidFill>
                  <a:srgbClr val="C00000"/>
                </a:solidFill>
                <a:latin typeface="微软雅黑"/>
                <a:ea typeface="微软雅黑"/>
                <a:cs typeface="微软雅黑"/>
              </a:rPr>
              <a:t>千亿美元</a:t>
            </a:r>
          </a:p>
          <a:p>
            <a:pPr>
              <a:spcBef>
                <a:spcPts val="75"/>
              </a:spcBef>
              <a:buClr>
                <a:schemeClr val="tx1"/>
              </a:buClr>
            </a:pPr>
            <a:r>
              <a:rPr lang="zh-CN" altLang="en-US" sz="1800" b="0" dirty="0">
                <a:solidFill>
                  <a:srgbClr val="C00000"/>
                </a:solidFill>
                <a:latin typeface="微软雅黑"/>
                <a:ea typeface="微软雅黑"/>
                <a:cs typeface="微软雅黑"/>
              </a:rPr>
              <a:t>阿里、伯克希尔哈撒伟</a:t>
            </a:r>
            <a:r>
              <a:rPr lang="zh-CN" altLang="en-US" sz="1800" b="0" dirty="0">
                <a:solidFill>
                  <a:schemeClr val="tx1"/>
                </a:solidFill>
                <a:latin typeface="微软雅黑"/>
                <a:ea typeface="微软雅黑"/>
                <a:cs typeface="微软雅黑"/>
              </a:rPr>
              <a:t>、强生、摩根</a:t>
            </a:r>
            <a:endParaRPr lang="en-US" altLang="zh-CN" sz="1800" b="0" dirty="0">
              <a:solidFill>
                <a:schemeClr val="tx1"/>
              </a:solidFill>
              <a:latin typeface="微软雅黑"/>
              <a:ea typeface="微软雅黑"/>
              <a:cs typeface="微软雅黑"/>
            </a:endParaRPr>
          </a:p>
        </p:txBody>
      </p:sp>
      <p:sp>
        <p:nvSpPr>
          <p:cNvPr id="6" name="灯片编号占位符 5">
            <a:extLst>
              <a:ext uri="{FF2B5EF4-FFF2-40B4-BE49-F238E27FC236}">
                <a16:creationId xmlns:a16="http://schemas.microsoft.com/office/drawing/2014/main" id="{4A984DFB-8871-114C-8F6B-F41C5E5C8A39}"/>
              </a:ext>
            </a:extLst>
          </p:cNvPr>
          <p:cNvSpPr>
            <a:spLocks noGrp="1"/>
          </p:cNvSpPr>
          <p:nvPr>
            <p:ph type="sldNum" sz="quarter" idx="4294967295"/>
          </p:nvPr>
        </p:nvSpPr>
        <p:spPr>
          <a:xfrm>
            <a:off x="8520113" y="4805363"/>
            <a:ext cx="623887" cy="274637"/>
          </a:xfrm>
        </p:spPr>
        <p:txBody>
          <a:bodyPr/>
          <a:lstStyle/>
          <a:p>
            <a:fld id="{8D4D1E41-7A09-AB4A-A4E1-09765ADA2698}" type="slidenum">
              <a:rPr kumimoji="1" lang="zh-CN" altLang="en-US" smtClean="0"/>
              <a:t>9</a:t>
            </a:fld>
            <a:endParaRPr kumimoji="1" lang="zh-CN" altLang="en-US" dirty="0"/>
          </a:p>
        </p:txBody>
      </p:sp>
      <p:sp>
        <p:nvSpPr>
          <p:cNvPr id="5" name="文本框 4"/>
          <p:cNvSpPr txBox="1"/>
          <p:nvPr/>
        </p:nvSpPr>
        <p:spPr>
          <a:xfrm>
            <a:off x="1387856" y="4557935"/>
            <a:ext cx="4502508" cy="369332"/>
          </a:xfrm>
          <a:prstGeom prst="rect">
            <a:avLst/>
          </a:prstGeom>
          <a:noFill/>
          <a:ln>
            <a:solidFill>
              <a:srgbClr val="7030A0"/>
            </a:solidFill>
          </a:ln>
        </p:spPr>
        <p:txBody>
          <a:bodyPr wrap="square" rtlCol="0">
            <a:spAutoFit/>
          </a:bodyPr>
          <a:lstStyle/>
          <a:p>
            <a:pPr algn="ctr"/>
            <a:r>
              <a:rPr kumimoji="1" lang="zh-CN" altLang="en-US" dirty="0">
                <a:latin typeface="Microsoft YaHei" charset="0"/>
                <a:ea typeface="Microsoft YaHei" charset="0"/>
                <a:cs typeface="Microsoft YaHei" charset="0"/>
              </a:rPr>
              <a:t>祝贺大家：计算机类荣登最热门专业榜首</a:t>
            </a:r>
          </a:p>
        </p:txBody>
      </p:sp>
      <p:pic>
        <p:nvPicPr>
          <p:cNvPr id="11" name="图片 10">
            <a:extLst>
              <a:ext uri="{FF2B5EF4-FFF2-40B4-BE49-F238E27FC236}">
                <a16:creationId xmlns:a16="http://schemas.microsoft.com/office/drawing/2014/main" id="{DC2ACFF2-25C7-CD48-A899-5057C72D74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5561" y="1107443"/>
            <a:ext cx="6247099" cy="2630756"/>
          </a:xfrm>
          <a:prstGeom prst="rect">
            <a:avLst/>
          </a:prstGeom>
          <a:ln>
            <a:solidFill>
              <a:schemeClr val="bg2">
                <a:lumMod val="75000"/>
              </a:schemeClr>
            </a:solidFill>
          </a:ln>
        </p:spPr>
      </p:pic>
      <p:grpSp>
        <p:nvGrpSpPr>
          <p:cNvPr id="14" name="组合 13">
            <a:extLst>
              <a:ext uri="{FF2B5EF4-FFF2-40B4-BE49-F238E27FC236}">
                <a16:creationId xmlns:a16="http://schemas.microsoft.com/office/drawing/2014/main" id="{8308DE9F-63DB-A448-A363-DBC4436E6DBD}"/>
              </a:ext>
            </a:extLst>
          </p:cNvPr>
          <p:cNvGrpSpPr/>
          <p:nvPr/>
        </p:nvGrpSpPr>
        <p:grpSpPr>
          <a:xfrm>
            <a:off x="6877674" y="1110671"/>
            <a:ext cx="2294373" cy="979377"/>
            <a:chOff x="8942913" y="1861098"/>
            <a:chExt cx="3059164" cy="1305836"/>
          </a:xfrm>
        </p:grpSpPr>
        <p:pic>
          <p:nvPicPr>
            <p:cNvPr id="2054" name="Picture 6">
              <a:extLst>
                <a:ext uri="{FF2B5EF4-FFF2-40B4-BE49-F238E27FC236}">
                  <a16:creationId xmlns:a16="http://schemas.microsoft.com/office/drawing/2014/main" id="{8A0036A0-71D7-2443-9E4B-9F719CE0E0F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4794" y="1989151"/>
              <a:ext cx="1230595" cy="111781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D490D01-017B-B044-8252-2B0270F6C8FF}"/>
                </a:ext>
              </a:extLst>
            </p:cNvPr>
            <p:cNvSpPr txBox="1"/>
            <p:nvPr/>
          </p:nvSpPr>
          <p:spPr>
            <a:xfrm>
              <a:off x="8942913" y="1861098"/>
              <a:ext cx="1066959" cy="615553"/>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美国</a:t>
              </a:r>
            </a:p>
          </p:txBody>
        </p:sp>
        <p:sp>
          <p:nvSpPr>
            <p:cNvPr id="15" name="文本框 14">
              <a:extLst>
                <a:ext uri="{FF2B5EF4-FFF2-40B4-BE49-F238E27FC236}">
                  <a16:creationId xmlns:a16="http://schemas.microsoft.com/office/drawing/2014/main" id="{6D71816E-94A1-BE49-99D0-361CB3596782}"/>
                </a:ext>
              </a:extLst>
            </p:cNvPr>
            <p:cNvSpPr txBox="1"/>
            <p:nvPr/>
          </p:nvSpPr>
          <p:spPr>
            <a:xfrm>
              <a:off x="10935118" y="2551381"/>
              <a:ext cx="1066959" cy="615553"/>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日本</a:t>
              </a:r>
              <a:endParaRPr kumimoji="1" lang="en-US" altLang="zh-CN" sz="2400" dirty="0">
                <a:latin typeface="Microsoft YaHei" panose="020B0503020204020204" pitchFamily="34" charset="-122"/>
                <a:ea typeface="Microsoft YaHei" panose="020B0503020204020204" pitchFamily="34" charset="-122"/>
              </a:endParaRPr>
            </a:p>
          </p:txBody>
        </p:sp>
      </p:grpSp>
      <p:grpSp>
        <p:nvGrpSpPr>
          <p:cNvPr id="16" name="组合 15">
            <a:extLst>
              <a:ext uri="{FF2B5EF4-FFF2-40B4-BE49-F238E27FC236}">
                <a16:creationId xmlns:a16="http://schemas.microsoft.com/office/drawing/2014/main" id="{BF7C54EC-07DD-4449-A44E-559DB05C8071}"/>
              </a:ext>
            </a:extLst>
          </p:cNvPr>
          <p:cNvGrpSpPr/>
          <p:nvPr/>
        </p:nvGrpSpPr>
        <p:grpSpPr>
          <a:xfrm>
            <a:off x="6773450" y="2422822"/>
            <a:ext cx="1975262" cy="2052394"/>
            <a:chOff x="9031266" y="3804787"/>
            <a:chExt cx="2633683" cy="2736524"/>
          </a:xfrm>
        </p:grpSpPr>
        <p:sp>
          <p:nvSpPr>
            <p:cNvPr id="13" name="矩形 12">
              <a:extLst>
                <a:ext uri="{FF2B5EF4-FFF2-40B4-BE49-F238E27FC236}">
                  <a16:creationId xmlns:a16="http://schemas.microsoft.com/office/drawing/2014/main" id="{9353DFF9-2DD2-B643-B1A9-98F65F2CB7D7}"/>
                </a:ext>
              </a:extLst>
            </p:cNvPr>
            <p:cNvSpPr/>
            <p:nvPr/>
          </p:nvSpPr>
          <p:spPr>
            <a:xfrm>
              <a:off x="9031266" y="5741093"/>
              <a:ext cx="2633683" cy="800218"/>
            </a:xfrm>
            <a:prstGeom prst="rect">
              <a:avLst/>
            </a:prstGeom>
          </p:spPr>
          <p:txBody>
            <a:bodyPr wrap="square">
              <a:spAutoFit/>
            </a:bodyPr>
            <a:lstStyle/>
            <a:p>
              <a:pPr lvl="0" algn="ctr"/>
              <a:r>
                <a:rPr kumimoji="1" lang="zh-CN" altLang="en-US" dirty="0">
                  <a:solidFill>
                    <a:prstClr val="black"/>
                  </a:solidFill>
                  <a:latin typeface="Microsoft YaHei" panose="020B0503020204020204" pitchFamily="34" charset="-122"/>
                  <a:ea typeface="Microsoft YaHei" panose="020B0503020204020204" pitchFamily="34" charset="-122"/>
                </a:rPr>
                <a:t>硅谷在哪里？</a:t>
              </a:r>
              <a:endParaRPr kumimoji="1" lang="en-US" altLang="zh-CN" dirty="0">
                <a:solidFill>
                  <a:prstClr val="black"/>
                </a:solidFill>
                <a:latin typeface="Microsoft YaHei" panose="020B0503020204020204" pitchFamily="34" charset="-122"/>
                <a:ea typeface="Microsoft YaHei" panose="020B0503020204020204" pitchFamily="34" charset="-122"/>
              </a:endParaRPr>
            </a:p>
            <a:p>
              <a:pPr lvl="0" algn="ctr"/>
              <a:r>
                <a:rPr lang="zh-CN" altLang="en-US" sz="1500" dirty="0">
                  <a:latin typeface="Microsoft YaHei" panose="020B0503020204020204" pitchFamily="34" charset="-122"/>
                  <a:ea typeface="Microsoft YaHei" panose="020B0503020204020204" pitchFamily="34" charset="-122"/>
                </a:rPr>
                <a:t>美国西部荒凉的湾区</a:t>
              </a:r>
            </a:p>
          </p:txBody>
        </p:sp>
        <p:pic>
          <p:nvPicPr>
            <p:cNvPr id="2056" name="Picture 8">
              <a:extLst>
                <a:ext uri="{FF2B5EF4-FFF2-40B4-BE49-F238E27FC236}">
                  <a16:creationId xmlns:a16="http://schemas.microsoft.com/office/drawing/2014/main" id="{546F6EBB-944D-CB49-B6D7-F043883D0DC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69178" y="3804787"/>
              <a:ext cx="2202024" cy="195980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a:extLst>
              <a:ext uri="{FF2B5EF4-FFF2-40B4-BE49-F238E27FC236}">
                <a16:creationId xmlns:a16="http://schemas.microsoft.com/office/drawing/2014/main" id="{65C04AF4-E609-F548-8EAA-C30412337573}"/>
              </a:ext>
            </a:extLst>
          </p:cNvPr>
          <p:cNvSpPr/>
          <p:nvPr/>
        </p:nvSpPr>
        <p:spPr>
          <a:xfrm>
            <a:off x="7577468" y="2143952"/>
            <a:ext cx="1429174" cy="600164"/>
          </a:xfrm>
          <a:prstGeom prst="rect">
            <a:avLst/>
          </a:prstGeom>
          <a:solidFill>
            <a:schemeClr val="bg1">
              <a:alpha val="33000"/>
            </a:schemeClr>
          </a:solidFill>
        </p:spPr>
        <p:txBody>
          <a:bodyPr wrap="square">
            <a:spAutoFit/>
          </a:bodyPr>
          <a:lstStyle/>
          <a:p>
            <a:pPr lvl="0" algn="ctr"/>
            <a:r>
              <a:rPr kumimoji="1" lang="en-US" altLang="zh-CN" dirty="0">
                <a:solidFill>
                  <a:srgbClr val="C00000"/>
                </a:solidFill>
                <a:latin typeface="Microsoft YaHei" panose="020B0503020204020204" pitchFamily="34" charset="-122"/>
                <a:ea typeface="Microsoft YaHei" panose="020B0503020204020204" pitchFamily="34" charset="-122"/>
              </a:rPr>
              <a:t>CISCO</a:t>
            </a:r>
          </a:p>
          <a:p>
            <a:pPr lvl="0" algn="ctr"/>
            <a:r>
              <a:rPr lang="en-US" altLang="zh-CN" sz="1500" dirty="0">
                <a:solidFill>
                  <a:srgbClr val="C00000"/>
                </a:solidFill>
                <a:latin typeface="Microsoft YaHei" panose="020B0503020204020204" pitchFamily="34" charset="-122"/>
                <a:ea typeface="Microsoft YaHei" panose="020B0503020204020204" pitchFamily="34" charset="-122"/>
              </a:rPr>
              <a:t>San</a:t>
            </a:r>
            <a:r>
              <a:rPr lang="zh-CN" altLang="en-US" sz="1500" dirty="0">
                <a:solidFill>
                  <a:srgbClr val="C00000"/>
                </a:solidFill>
                <a:latin typeface="Microsoft YaHei" panose="020B0503020204020204" pitchFamily="34" charset="-122"/>
                <a:ea typeface="Microsoft YaHei" panose="020B0503020204020204" pitchFamily="34" charset="-122"/>
              </a:rPr>
              <a:t> </a:t>
            </a:r>
            <a:r>
              <a:rPr lang="en-US" altLang="zh-CN" sz="1500" dirty="0">
                <a:solidFill>
                  <a:srgbClr val="C00000"/>
                </a:solidFill>
                <a:latin typeface="Microsoft YaHei" panose="020B0503020204020204" pitchFamily="34" charset="-122"/>
                <a:ea typeface="Microsoft YaHei" panose="020B0503020204020204" pitchFamily="34" charset="-122"/>
              </a:rPr>
              <a:t>Francisco</a:t>
            </a:r>
            <a:endParaRPr lang="zh-CN" altLang="en-US" sz="1500" dirty="0">
              <a:solidFill>
                <a:srgbClr val="C0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350285DB-F946-B44B-9CFF-A829961C148B}"/>
              </a:ext>
            </a:extLst>
          </p:cNvPr>
          <p:cNvSpPr txBox="1"/>
          <p:nvPr/>
        </p:nvSpPr>
        <p:spPr>
          <a:xfrm>
            <a:off x="6931753" y="4493903"/>
            <a:ext cx="1648781" cy="369332"/>
          </a:xfrm>
          <a:prstGeom prst="rect">
            <a:avLst/>
          </a:prstGeom>
          <a:noFill/>
          <a:ln>
            <a:solidFill>
              <a:srgbClr val="7030A0"/>
            </a:solidFill>
          </a:ln>
        </p:spPr>
        <p:txBody>
          <a:bodyPr wrap="square" rtlCol="0">
            <a:spAutoFit/>
          </a:bodyPr>
          <a:lstStyle/>
          <a:p>
            <a:pPr algn="ctr"/>
            <a:r>
              <a:rPr kumimoji="1" lang="zh-CN" altLang="en-US" dirty="0">
                <a:latin typeface="Microsoft YaHei" charset="0"/>
                <a:ea typeface="Microsoft YaHei" charset="0"/>
                <a:cs typeface="Microsoft YaHei" charset="0"/>
              </a:rPr>
              <a:t>我辈中人？</a:t>
            </a:r>
          </a:p>
        </p:txBody>
      </p:sp>
      <p:sp>
        <p:nvSpPr>
          <p:cNvPr id="19" name="文本框 18">
            <a:extLst>
              <a:ext uri="{FF2B5EF4-FFF2-40B4-BE49-F238E27FC236}">
                <a16:creationId xmlns:a16="http://schemas.microsoft.com/office/drawing/2014/main" id="{C3E24089-89FA-454E-86CA-78CE887674CC}"/>
              </a:ext>
            </a:extLst>
          </p:cNvPr>
          <p:cNvSpPr txBox="1"/>
          <p:nvPr/>
        </p:nvSpPr>
        <p:spPr>
          <a:xfrm>
            <a:off x="76528" y="4869656"/>
            <a:ext cx="1357136" cy="276999"/>
          </a:xfrm>
          <a:prstGeom prst="rect">
            <a:avLst/>
          </a:prstGeom>
          <a:noFill/>
        </p:spPr>
        <p:txBody>
          <a:bodyPr wrap="square" rtlCol="0">
            <a:spAutoFit/>
          </a:bodyPr>
          <a:lstStyle/>
          <a:p>
            <a:r>
              <a:rPr lang="en-US" altLang="zh-CN" sz="12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372039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marL="457200" lvl="1" indent="0">
              <a:lnSpc>
                <a:spcPts val="2800"/>
              </a:lnSpc>
              <a:buNone/>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p>
          <a:p>
            <a:pPr marL="457200" lvl="1" indent="0">
              <a:lnSpc>
                <a:spcPts val="2800"/>
              </a:lnSpc>
              <a:buNone/>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p>
          <a:p>
            <a:pPr marL="457200" lvl="1" indent="0">
              <a:lnSpc>
                <a:spcPts val="2800"/>
              </a:lnSpc>
              <a:buNone/>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p>
          <a:p>
            <a:pPr marL="457200" lvl="1" indent="0">
              <a:lnSpc>
                <a:spcPts val="2800"/>
              </a:lnSpc>
              <a:buNone/>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a:xfrm>
            <a:off x="355025" y="1032546"/>
            <a:ext cx="8129016" cy="3389873"/>
          </a:xfrm>
        </p:spPr>
        <p:txBody>
          <a:bodyPr/>
          <a:lstStyle/>
          <a:p>
            <a:pPr marL="0" indent="0">
              <a:lnSpc>
                <a:spcPct val="120000"/>
              </a:lnSpc>
              <a:buNone/>
            </a:pPr>
            <a:r>
              <a:rPr lang="zh-CN" altLang="en-US" sz="1400" b="0" dirty="0" smtClean="0">
                <a:solidFill>
                  <a:srgbClr val="0000FF"/>
                </a:solidFill>
              </a:rPr>
              <a:t>解：传播</a:t>
            </a:r>
            <a:r>
              <a:rPr lang="zh-CN" altLang="en-US" sz="1400" b="0" dirty="0" smtClean="0">
                <a:solidFill>
                  <a:srgbClr val="0000FF"/>
                </a:solidFill>
              </a:rPr>
              <a:t>时延 </a:t>
            </a:r>
            <a:r>
              <a:rPr lang="en-US" altLang="zh-CN" sz="1400" b="0" dirty="0" smtClean="0"/>
              <a:t>= 1000 km / </a:t>
            </a:r>
            <a:r>
              <a:rPr lang="en-US" altLang="zh-CN" sz="1400" b="0" dirty="0"/>
              <a:t>2.0 </a:t>
            </a:r>
            <a:r>
              <a:rPr lang="zh-CN" altLang="en-US" sz="1400" b="0" dirty="0"/>
              <a:t>ⅹ </a:t>
            </a:r>
            <a:r>
              <a:rPr lang="en-US" altLang="zh-CN" sz="1400" b="0" dirty="0"/>
              <a:t>10</a:t>
            </a:r>
            <a:r>
              <a:rPr lang="en-US" altLang="zh-CN" sz="1400" b="0" baseline="30000" dirty="0"/>
              <a:t>5</a:t>
            </a:r>
            <a:r>
              <a:rPr lang="en-US" altLang="zh-CN" sz="1400" b="0" dirty="0"/>
              <a:t> </a:t>
            </a:r>
            <a:r>
              <a:rPr lang="en-US" altLang="zh-CN" sz="1400" b="0" dirty="0" smtClean="0"/>
              <a:t>km/s =</a:t>
            </a:r>
            <a:r>
              <a:rPr lang="zh-CN" altLang="en-US" sz="1400" b="0" dirty="0" smtClean="0"/>
              <a:t> </a:t>
            </a:r>
            <a:r>
              <a:rPr lang="en-US" altLang="zh-CN" sz="1400" b="0" dirty="0" smtClean="0"/>
              <a:t>5 </a:t>
            </a:r>
            <a:r>
              <a:rPr lang="en-US" altLang="zh-CN" sz="1400" b="0" dirty="0" err="1" smtClean="0"/>
              <a:t>ms</a:t>
            </a:r>
            <a:r>
              <a:rPr lang="zh-CN" altLang="en-US" sz="1400" b="0" dirty="0" smtClean="0"/>
              <a:t>。</a:t>
            </a:r>
            <a:endParaRPr lang="en-US" altLang="zh-CN" sz="1400" b="0" dirty="0" smtClean="0"/>
          </a:p>
          <a:p>
            <a:pPr marL="0" lvl="1" indent="0">
              <a:lnSpc>
                <a:spcPct val="120000"/>
              </a:lnSpc>
              <a:buClr>
                <a:srgbClr val="0066CC"/>
              </a:buClr>
              <a:buNone/>
            </a:pPr>
            <a:r>
              <a:rPr lang="zh-CN" altLang="en-US" sz="1400" dirty="0"/>
              <a:t>（</a:t>
            </a:r>
            <a:r>
              <a:rPr lang="en-US" altLang="zh-CN" sz="1400" dirty="0"/>
              <a:t>1</a:t>
            </a:r>
            <a:r>
              <a:rPr lang="zh-CN" altLang="en-US" sz="1400" dirty="0"/>
              <a:t>）数据块大小为 </a:t>
            </a:r>
            <a:r>
              <a:rPr lang="en-US" altLang="zh-CN" sz="1400" dirty="0"/>
              <a:t>100 MB</a:t>
            </a:r>
            <a:r>
              <a:rPr lang="zh-CN" altLang="en-US" sz="1400" dirty="0"/>
              <a:t>，信道带宽为 </a:t>
            </a:r>
            <a:r>
              <a:rPr lang="en-US" altLang="zh-CN" sz="1400" dirty="0"/>
              <a:t>1 Mbit/s </a:t>
            </a:r>
          </a:p>
          <a:p>
            <a:pPr marL="0" indent="0">
              <a:lnSpc>
                <a:spcPct val="120000"/>
              </a:lnSpc>
              <a:buNone/>
            </a:pPr>
            <a:r>
              <a:rPr lang="en-US" altLang="zh-CN" sz="1400" b="0" dirty="0" smtClean="0"/>
              <a:t>         </a:t>
            </a:r>
            <a:r>
              <a:rPr lang="zh-CN" altLang="zh-CN" sz="1400" b="0" dirty="0" smtClean="0"/>
              <a:t>发送</a:t>
            </a:r>
            <a:r>
              <a:rPr lang="zh-CN" altLang="zh-CN" sz="1400" b="0" dirty="0" smtClean="0"/>
              <a:t>时延</a:t>
            </a:r>
            <a:r>
              <a:rPr lang="en-US" altLang="zh-CN" sz="1400" b="0" dirty="0" smtClean="0"/>
              <a:t> = 100 </a:t>
            </a:r>
            <a:r>
              <a:rPr lang="en-US" altLang="zh-CN" sz="1400" b="0" dirty="0">
                <a:sym typeface="Symbol" panose="05050102010706020507" pitchFamily="18" charset="2"/>
              </a:rPr>
              <a:t></a:t>
            </a:r>
            <a:r>
              <a:rPr lang="en-US" altLang="zh-CN" sz="1400" b="0" dirty="0"/>
              <a:t> 2</a:t>
            </a:r>
            <a:r>
              <a:rPr lang="en-US" altLang="zh-CN" sz="1400" b="0" baseline="30000" dirty="0"/>
              <a:t>20</a:t>
            </a:r>
            <a:r>
              <a:rPr lang="en-US" altLang="zh-CN" sz="1400" b="0" dirty="0"/>
              <a:t> </a:t>
            </a:r>
            <a:r>
              <a:rPr lang="en-US" altLang="zh-CN" sz="1400" b="0" dirty="0">
                <a:sym typeface="Symbol" panose="05050102010706020507" pitchFamily="18" charset="2"/>
              </a:rPr>
              <a:t></a:t>
            </a:r>
            <a:r>
              <a:rPr lang="en-US" altLang="zh-CN" sz="1400" b="0" dirty="0"/>
              <a:t> 8 </a:t>
            </a:r>
            <a:r>
              <a:rPr lang="en-US" altLang="zh-CN" sz="1400" b="0" dirty="0">
                <a:sym typeface="Symbol" panose="05050102010706020507" pitchFamily="18" charset="2"/>
              </a:rPr>
              <a:t></a:t>
            </a:r>
            <a:r>
              <a:rPr lang="en-US" altLang="zh-CN" sz="1400" b="0" dirty="0"/>
              <a:t> 10</a:t>
            </a:r>
            <a:r>
              <a:rPr lang="en-US" altLang="zh-CN" sz="1400" b="0" baseline="30000" dirty="0"/>
              <a:t>6</a:t>
            </a:r>
            <a:r>
              <a:rPr lang="en-US" altLang="zh-CN" sz="1400" b="0" dirty="0"/>
              <a:t> = 838.9 </a:t>
            </a:r>
            <a:r>
              <a:rPr lang="en-US" altLang="zh-CN" sz="1400" b="0" dirty="0" smtClean="0"/>
              <a:t>s</a:t>
            </a:r>
            <a:r>
              <a:rPr lang="zh-CN" altLang="en-US" sz="1400" b="0" dirty="0" smtClean="0"/>
              <a:t>，</a:t>
            </a:r>
            <a:endParaRPr lang="en-US" altLang="zh-CN" sz="1400" b="0" dirty="0" smtClean="0"/>
          </a:p>
          <a:p>
            <a:pPr marL="0" indent="0">
              <a:lnSpc>
                <a:spcPct val="120000"/>
              </a:lnSpc>
              <a:buNone/>
            </a:pPr>
            <a:r>
              <a:rPr lang="en-US" altLang="zh-CN" sz="1400" b="0" dirty="0"/>
              <a:t> </a:t>
            </a:r>
            <a:r>
              <a:rPr lang="en-US" altLang="zh-CN" sz="1400" b="0" dirty="0" smtClean="0"/>
              <a:t>       </a:t>
            </a:r>
            <a:r>
              <a:rPr lang="zh-CN" altLang="en-US" sz="1400" b="0" dirty="0" smtClean="0">
                <a:solidFill>
                  <a:srgbClr val="C00000"/>
                </a:solidFill>
              </a:rPr>
              <a:t>总</a:t>
            </a:r>
            <a:r>
              <a:rPr lang="zh-CN" altLang="en-US" sz="1400" b="0" dirty="0">
                <a:solidFill>
                  <a:srgbClr val="C00000"/>
                </a:solidFill>
              </a:rPr>
              <a:t>时延 </a:t>
            </a:r>
            <a:r>
              <a:rPr lang="en-US" altLang="zh-CN" sz="1400" b="0" dirty="0"/>
              <a:t>= 838.9 + </a:t>
            </a:r>
            <a:r>
              <a:rPr lang="en-US" altLang="zh-CN" sz="1400" b="0" dirty="0" smtClean="0"/>
              <a:t>0.005 ≈ 838.9 </a:t>
            </a:r>
            <a:r>
              <a:rPr lang="en-US" altLang="zh-CN" sz="1400" b="0" dirty="0"/>
              <a:t>s</a:t>
            </a:r>
            <a:r>
              <a:rPr lang="zh-CN" altLang="en-US" sz="1400" b="0" dirty="0"/>
              <a:t>。</a:t>
            </a:r>
            <a:endParaRPr lang="zh-CN" altLang="zh-CN" sz="1400" b="0" dirty="0"/>
          </a:p>
          <a:p>
            <a:pPr marL="0" indent="0">
              <a:lnSpc>
                <a:spcPct val="120000"/>
              </a:lnSpc>
              <a:buNone/>
            </a:pPr>
            <a:r>
              <a:rPr lang="zh-CN" altLang="en-US" sz="1400" b="0" dirty="0" smtClean="0"/>
              <a:t>（</a:t>
            </a:r>
            <a:r>
              <a:rPr lang="en-US" altLang="zh-CN" sz="1400" b="0" dirty="0" smtClean="0"/>
              <a:t>2</a:t>
            </a:r>
            <a:r>
              <a:rPr lang="zh-CN" altLang="en-US" sz="1400" b="0" dirty="0" smtClean="0"/>
              <a:t>）</a:t>
            </a:r>
            <a:r>
              <a:rPr lang="zh-CN" altLang="en-US" sz="1400" dirty="0"/>
              <a:t>数据块大小为 </a:t>
            </a:r>
            <a:r>
              <a:rPr lang="en-US" altLang="zh-CN" sz="1400" dirty="0"/>
              <a:t>100 MB</a:t>
            </a:r>
            <a:r>
              <a:rPr lang="zh-CN" altLang="en-US" sz="1400" dirty="0"/>
              <a:t>，信道带宽为 </a:t>
            </a:r>
            <a:r>
              <a:rPr lang="en-US" altLang="zh-CN" sz="1400" dirty="0"/>
              <a:t>100 Mbit/s</a:t>
            </a:r>
            <a:endParaRPr lang="en-US" altLang="zh-CN" sz="1400" b="0" dirty="0" smtClean="0"/>
          </a:p>
          <a:p>
            <a:pPr marL="0" indent="0">
              <a:lnSpc>
                <a:spcPct val="120000"/>
              </a:lnSpc>
              <a:buNone/>
            </a:pPr>
            <a:r>
              <a:rPr lang="en-US" altLang="zh-CN" sz="1400" b="0" dirty="0" smtClean="0"/>
              <a:t>       </a:t>
            </a:r>
            <a:r>
              <a:rPr lang="zh-CN" altLang="zh-CN" sz="1400" b="0" dirty="0" smtClean="0"/>
              <a:t>发送</a:t>
            </a:r>
            <a:r>
              <a:rPr lang="zh-CN" altLang="zh-CN" sz="1400" b="0" dirty="0"/>
              <a:t>时延</a:t>
            </a:r>
            <a:r>
              <a:rPr lang="en-US" altLang="zh-CN" sz="1400" b="0" dirty="0"/>
              <a:t> = 100 </a:t>
            </a:r>
            <a:r>
              <a:rPr lang="en-US" altLang="zh-CN" sz="1400" b="0" dirty="0">
                <a:sym typeface="Symbol" panose="05050102010706020507" pitchFamily="18" charset="2"/>
              </a:rPr>
              <a:t></a:t>
            </a:r>
            <a:r>
              <a:rPr lang="en-US" altLang="zh-CN" sz="1400" b="0" dirty="0"/>
              <a:t> 2</a:t>
            </a:r>
            <a:r>
              <a:rPr lang="en-US" altLang="zh-CN" sz="1400" b="0" baseline="30000" dirty="0"/>
              <a:t>20</a:t>
            </a:r>
            <a:r>
              <a:rPr lang="en-US" altLang="zh-CN" sz="1400" b="0" dirty="0"/>
              <a:t> </a:t>
            </a:r>
            <a:r>
              <a:rPr lang="en-US" altLang="zh-CN" sz="1400" b="0" dirty="0">
                <a:sym typeface="Symbol" panose="05050102010706020507" pitchFamily="18" charset="2"/>
              </a:rPr>
              <a:t></a:t>
            </a:r>
            <a:r>
              <a:rPr lang="en-US" altLang="zh-CN" sz="1400" b="0" dirty="0"/>
              <a:t> 8 </a:t>
            </a:r>
            <a:r>
              <a:rPr lang="en-US" altLang="zh-CN" sz="1400" b="0" dirty="0">
                <a:sym typeface="Symbol" panose="05050102010706020507" pitchFamily="18" charset="2"/>
              </a:rPr>
              <a:t></a:t>
            </a:r>
            <a:r>
              <a:rPr lang="en-US" altLang="zh-CN" sz="1400" b="0" dirty="0"/>
              <a:t> </a:t>
            </a:r>
            <a:r>
              <a:rPr lang="en-US" altLang="zh-CN" sz="1400" b="0" dirty="0" smtClean="0"/>
              <a:t>10</a:t>
            </a:r>
            <a:r>
              <a:rPr lang="en-US" altLang="zh-CN" sz="1400" b="0" baseline="30000" dirty="0" smtClean="0"/>
              <a:t>8</a:t>
            </a:r>
            <a:r>
              <a:rPr lang="en-US" altLang="zh-CN" sz="1400" b="0" dirty="0" smtClean="0"/>
              <a:t> </a:t>
            </a:r>
            <a:r>
              <a:rPr lang="en-US" altLang="zh-CN" sz="1400" b="0" dirty="0"/>
              <a:t>= </a:t>
            </a:r>
            <a:r>
              <a:rPr lang="en-US" altLang="zh-CN" sz="1400" b="0" dirty="0" smtClean="0"/>
              <a:t>8.389 s</a:t>
            </a:r>
          </a:p>
          <a:p>
            <a:pPr marL="0" indent="0">
              <a:lnSpc>
                <a:spcPct val="120000"/>
              </a:lnSpc>
              <a:buNone/>
            </a:pPr>
            <a:r>
              <a:rPr lang="en-US" altLang="zh-CN" sz="1400" b="0" dirty="0"/>
              <a:t> </a:t>
            </a:r>
            <a:r>
              <a:rPr lang="en-US" altLang="zh-CN" sz="1400" b="0" dirty="0" smtClean="0"/>
              <a:t>       </a:t>
            </a:r>
            <a:r>
              <a:rPr lang="zh-CN" altLang="en-US" sz="1400" b="0" dirty="0" smtClean="0">
                <a:solidFill>
                  <a:srgbClr val="C00000"/>
                </a:solidFill>
              </a:rPr>
              <a:t>总</a:t>
            </a:r>
            <a:r>
              <a:rPr lang="zh-CN" altLang="en-US" sz="1400" b="0" dirty="0">
                <a:solidFill>
                  <a:srgbClr val="C00000"/>
                </a:solidFill>
              </a:rPr>
              <a:t>时延 </a:t>
            </a:r>
            <a:r>
              <a:rPr lang="en-US" altLang="zh-CN" sz="1400" b="0" dirty="0"/>
              <a:t>= </a:t>
            </a:r>
            <a:r>
              <a:rPr lang="en-US" altLang="zh-CN" sz="1400" b="0" dirty="0" smtClean="0"/>
              <a:t>8.389 </a:t>
            </a:r>
            <a:r>
              <a:rPr lang="en-US" altLang="zh-CN" sz="1400" b="0" dirty="0"/>
              <a:t>+ </a:t>
            </a:r>
            <a:r>
              <a:rPr lang="en-US" altLang="zh-CN" sz="1400" b="0" dirty="0" smtClean="0"/>
              <a:t>0.005</a:t>
            </a:r>
            <a:r>
              <a:rPr lang="zh-CN" altLang="en-US" sz="1400" b="0" dirty="0" smtClean="0"/>
              <a:t> </a:t>
            </a:r>
            <a:r>
              <a:rPr lang="en-US" altLang="zh-CN" sz="1400" b="0" dirty="0" smtClean="0"/>
              <a:t>= 8.394 </a:t>
            </a:r>
            <a:r>
              <a:rPr lang="en-US" altLang="zh-CN" sz="1400" b="0" dirty="0"/>
              <a:t>s</a:t>
            </a:r>
            <a:r>
              <a:rPr lang="zh-CN" altLang="en-US" sz="1400" b="0" dirty="0" smtClean="0"/>
              <a:t>。</a:t>
            </a:r>
            <a:r>
              <a:rPr lang="zh-CN" altLang="en-US" sz="1400" b="0" dirty="0">
                <a:solidFill>
                  <a:srgbClr val="0000FF"/>
                </a:solidFill>
              </a:rPr>
              <a:t>缩小到（</a:t>
            </a:r>
            <a:r>
              <a:rPr lang="en-US" altLang="zh-CN" sz="1400" b="0" dirty="0">
                <a:solidFill>
                  <a:srgbClr val="0000FF"/>
                </a:solidFill>
              </a:rPr>
              <a:t>1</a:t>
            </a:r>
            <a:r>
              <a:rPr lang="zh-CN" altLang="en-US" sz="1400" b="0" dirty="0">
                <a:solidFill>
                  <a:srgbClr val="0000FF"/>
                </a:solidFill>
              </a:rPr>
              <a:t>）</a:t>
            </a:r>
            <a:r>
              <a:rPr lang="zh-CN" altLang="en-US" sz="1400" b="0" dirty="0" smtClean="0">
                <a:solidFill>
                  <a:srgbClr val="0000FF"/>
                </a:solidFill>
              </a:rPr>
              <a:t>的</a:t>
            </a:r>
            <a:r>
              <a:rPr lang="zh-CN" altLang="en-US" sz="1400" b="0" dirty="0">
                <a:solidFill>
                  <a:srgbClr val="0000FF"/>
                </a:solidFill>
              </a:rPr>
              <a:t>近</a:t>
            </a:r>
            <a:r>
              <a:rPr lang="zh-CN" altLang="en-US" sz="1400" b="0" dirty="0" smtClean="0">
                <a:solidFill>
                  <a:srgbClr val="0000FF"/>
                </a:solidFill>
              </a:rPr>
              <a:t> </a:t>
            </a:r>
            <a:r>
              <a:rPr lang="en-US" altLang="zh-CN" sz="1400" b="0" dirty="0">
                <a:solidFill>
                  <a:srgbClr val="0000FF"/>
                </a:solidFill>
              </a:rPr>
              <a:t>1/100</a:t>
            </a:r>
            <a:r>
              <a:rPr lang="zh-CN" altLang="en-US" sz="1400" b="0" dirty="0">
                <a:solidFill>
                  <a:srgbClr val="0000FF"/>
                </a:solidFill>
              </a:rPr>
              <a:t>。</a:t>
            </a:r>
            <a:endParaRPr lang="en-US" altLang="zh-CN" sz="1400" b="0" dirty="0">
              <a:solidFill>
                <a:srgbClr val="0000FF"/>
              </a:solidFill>
            </a:endParaRPr>
          </a:p>
          <a:p>
            <a:pPr marL="0" indent="0">
              <a:lnSpc>
                <a:spcPct val="120000"/>
              </a:lnSpc>
              <a:buNone/>
            </a:pPr>
            <a:r>
              <a:rPr lang="zh-CN" altLang="en-US" sz="1400" b="0" dirty="0" smtClean="0"/>
              <a:t>（</a:t>
            </a:r>
            <a:r>
              <a:rPr lang="en-US" altLang="zh-CN" sz="1400" b="0" dirty="0" smtClean="0"/>
              <a:t>3</a:t>
            </a:r>
            <a:r>
              <a:rPr lang="zh-CN" altLang="en-US" sz="1400" b="0" dirty="0" smtClean="0"/>
              <a:t>）</a:t>
            </a:r>
            <a:r>
              <a:rPr lang="zh-CN" altLang="en-US" sz="1400" dirty="0"/>
              <a:t>数据块大小为 </a:t>
            </a:r>
            <a:r>
              <a:rPr lang="en-US" altLang="zh-CN" sz="1400" dirty="0"/>
              <a:t>1 B</a:t>
            </a:r>
            <a:r>
              <a:rPr lang="zh-CN" altLang="en-US" sz="1400" dirty="0"/>
              <a:t>，信道带宽为 </a:t>
            </a:r>
            <a:r>
              <a:rPr lang="en-US" altLang="zh-CN" sz="1400" dirty="0"/>
              <a:t>1 Mbit/s </a:t>
            </a:r>
            <a:endParaRPr lang="en-US" altLang="zh-CN" sz="1400" b="0" dirty="0" smtClean="0"/>
          </a:p>
          <a:p>
            <a:pPr marL="0" indent="0">
              <a:lnSpc>
                <a:spcPct val="120000"/>
              </a:lnSpc>
              <a:buNone/>
            </a:pPr>
            <a:r>
              <a:rPr lang="en-US" altLang="zh-CN" sz="1400" b="0" dirty="0"/>
              <a:t> </a:t>
            </a:r>
            <a:r>
              <a:rPr lang="en-US" altLang="zh-CN" sz="1400" b="0" dirty="0" smtClean="0"/>
              <a:t>       </a:t>
            </a:r>
            <a:r>
              <a:rPr lang="zh-CN" altLang="zh-CN" sz="1400" b="0" dirty="0" smtClean="0"/>
              <a:t>发送</a:t>
            </a:r>
            <a:r>
              <a:rPr lang="zh-CN" altLang="zh-CN" sz="1400" b="0" dirty="0" smtClean="0"/>
              <a:t>时延</a:t>
            </a:r>
            <a:r>
              <a:rPr lang="en-US" altLang="zh-CN" sz="1400" b="0" dirty="0" smtClean="0"/>
              <a:t> = 1 </a:t>
            </a:r>
            <a:r>
              <a:rPr lang="en-US" altLang="zh-CN" sz="1400" b="0" dirty="0">
                <a:sym typeface="Symbol" panose="05050102010706020507" pitchFamily="18" charset="2"/>
              </a:rPr>
              <a:t></a:t>
            </a:r>
            <a:r>
              <a:rPr lang="en-US" altLang="zh-CN" sz="1400" b="0" dirty="0"/>
              <a:t> </a:t>
            </a:r>
            <a:r>
              <a:rPr lang="en-US" altLang="zh-CN" sz="1400" b="0" dirty="0" smtClean="0"/>
              <a:t>8 </a:t>
            </a:r>
            <a:r>
              <a:rPr lang="en-US" altLang="zh-CN" sz="1400" b="0" dirty="0">
                <a:sym typeface="Symbol" panose="05050102010706020507" pitchFamily="18" charset="2"/>
              </a:rPr>
              <a:t></a:t>
            </a:r>
            <a:r>
              <a:rPr lang="en-US" altLang="zh-CN" sz="1400" b="0" dirty="0"/>
              <a:t> 10</a:t>
            </a:r>
            <a:r>
              <a:rPr lang="en-US" altLang="zh-CN" sz="1400" b="0" baseline="30000" dirty="0"/>
              <a:t>6</a:t>
            </a:r>
            <a:r>
              <a:rPr lang="en-US" altLang="zh-CN" sz="1400" b="0" dirty="0"/>
              <a:t> = 8 </a:t>
            </a:r>
            <a:r>
              <a:rPr lang="en-US" altLang="zh-CN" sz="1400" b="0" dirty="0">
                <a:sym typeface="Symbol" panose="05050102010706020507" pitchFamily="18" charset="2"/>
              </a:rPr>
              <a:t></a:t>
            </a:r>
            <a:r>
              <a:rPr lang="en-US" altLang="zh-CN" sz="1400" b="0" dirty="0"/>
              <a:t> 10</a:t>
            </a:r>
            <a:r>
              <a:rPr lang="en-US" altLang="zh-CN" sz="1400" b="0" baseline="30000" dirty="0"/>
              <a:t>–6 </a:t>
            </a:r>
            <a:r>
              <a:rPr lang="en-US" altLang="zh-CN" sz="1400" b="0" dirty="0"/>
              <a:t>s = 8 </a:t>
            </a:r>
            <a:r>
              <a:rPr lang="en-US" altLang="zh-CN" sz="1400" b="0" dirty="0">
                <a:sym typeface="Symbol" panose="05050102010706020507" pitchFamily="18" charset="2"/>
              </a:rPr>
              <a:t></a:t>
            </a:r>
            <a:r>
              <a:rPr lang="en-US" altLang="zh-CN" sz="1400" b="0" dirty="0" smtClean="0"/>
              <a:t>s, </a:t>
            </a:r>
            <a:r>
              <a:rPr lang="zh-CN" altLang="en-US" sz="1400" b="0" dirty="0" smtClean="0"/>
              <a:t> </a:t>
            </a:r>
            <a:endParaRPr lang="en-US" altLang="zh-CN" sz="1400" b="0" dirty="0" smtClean="0"/>
          </a:p>
          <a:p>
            <a:pPr marL="0" indent="0">
              <a:lnSpc>
                <a:spcPct val="120000"/>
              </a:lnSpc>
              <a:buNone/>
            </a:pPr>
            <a:r>
              <a:rPr lang="en-US" altLang="zh-CN" sz="1400" b="0" dirty="0">
                <a:solidFill>
                  <a:srgbClr val="C00000"/>
                </a:solidFill>
              </a:rPr>
              <a:t> </a:t>
            </a:r>
            <a:r>
              <a:rPr lang="en-US" altLang="zh-CN" sz="1400" b="0" dirty="0" smtClean="0">
                <a:solidFill>
                  <a:srgbClr val="C00000"/>
                </a:solidFill>
              </a:rPr>
              <a:t>       </a:t>
            </a:r>
            <a:r>
              <a:rPr lang="zh-CN" altLang="en-US" sz="1400" b="0" dirty="0" smtClean="0">
                <a:solidFill>
                  <a:srgbClr val="C00000"/>
                </a:solidFill>
              </a:rPr>
              <a:t>总时延 </a:t>
            </a:r>
            <a:r>
              <a:rPr lang="en-US" altLang="zh-CN" sz="1400" b="0" dirty="0" smtClean="0"/>
              <a:t>= 0.008 </a:t>
            </a:r>
            <a:r>
              <a:rPr lang="en-US" altLang="zh-CN" sz="1400" b="0" dirty="0"/>
              <a:t>+ </a:t>
            </a:r>
            <a:r>
              <a:rPr lang="en-US" altLang="zh-CN" sz="1400" b="0" dirty="0" smtClean="0"/>
              <a:t>5 = 5.008 </a:t>
            </a:r>
            <a:r>
              <a:rPr lang="en-US" altLang="zh-CN" sz="1400" b="0" dirty="0" err="1"/>
              <a:t>ms</a:t>
            </a:r>
            <a:r>
              <a:rPr lang="zh-CN" altLang="en-US" sz="1400" b="0" dirty="0"/>
              <a:t>。</a:t>
            </a:r>
            <a:endParaRPr lang="en-US" altLang="zh-CN" sz="1400" b="0" dirty="0" smtClean="0"/>
          </a:p>
          <a:p>
            <a:pPr marL="0" lvl="1" indent="0">
              <a:lnSpc>
                <a:spcPct val="120000"/>
              </a:lnSpc>
              <a:buClr>
                <a:srgbClr val="0066CC"/>
              </a:buClr>
              <a:buNone/>
            </a:pPr>
            <a:r>
              <a:rPr lang="zh-CN" altLang="en-US" sz="1400" b="0" dirty="0" smtClean="0"/>
              <a:t>（</a:t>
            </a:r>
            <a:r>
              <a:rPr lang="en-US" altLang="zh-CN" sz="1400" b="0" dirty="0" smtClean="0"/>
              <a:t>4</a:t>
            </a:r>
            <a:r>
              <a:rPr lang="zh-CN" altLang="en-US" sz="1400" b="0" dirty="0" smtClean="0"/>
              <a:t>）</a:t>
            </a:r>
            <a:r>
              <a:rPr lang="zh-CN" altLang="en-US" sz="1600" dirty="0"/>
              <a:t>数据块大小为 </a:t>
            </a:r>
            <a:r>
              <a:rPr lang="en-US" altLang="zh-CN" sz="1600" dirty="0"/>
              <a:t>1 B</a:t>
            </a:r>
            <a:r>
              <a:rPr lang="zh-CN" altLang="en-US" sz="1600" dirty="0"/>
              <a:t>，信道带宽为 </a:t>
            </a:r>
            <a:r>
              <a:rPr lang="en-US" altLang="zh-CN" sz="1600" dirty="0"/>
              <a:t>1 </a:t>
            </a:r>
            <a:r>
              <a:rPr lang="en-US" altLang="zh-CN" sz="1600" dirty="0" err="1"/>
              <a:t>Gbit</a:t>
            </a:r>
            <a:r>
              <a:rPr lang="en-US" altLang="zh-CN" sz="1600" dirty="0"/>
              <a:t>/s</a:t>
            </a:r>
          </a:p>
          <a:p>
            <a:pPr marL="0" indent="0">
              <a:lnSpc>
                <a:spcPct val="120000"/>
              </a:lnSpc>
              <a:buNone/>
            </a:pPr>
            <a:r>
              <a:rPr lang="en-US" altLang="zh-CN" sz="1400" b="0" dirty="0" smtClean="0"/>
              <a:t>         </a:t>
            </a:r>
            <a:r>
              <a:rPr lang="zh-CN" altLang="zh-CN" sz="1400" b="0" dirty="0" smtClean="0"/>
              <a:t>发送</a:t>
            </a:r>
            <a:r>
              <a:rPr lang="zh-CN" altLang="zh-CN" sz="1400" b="0" dirty="0"/>
              <a:t>时延</a:t>
            </a:r>
            <a:r>
              <a:rPr lang="en-US" altLang="zh-CN" sz="1400" b="0" dirty="0"/>
              <a:t> = 1 </a:t>
            </a:r>
            <a:r>
              <a:rPr lang="en-US" altLang="zh-CN" sz="1400" b="0" dirty="0">
                <a:sym typeface="Symbol" panose="05050102010706020507" pitchFamily="18" charset="2"/>
              </a:rPr>
              <a:t></a:t>
            </a:r>
            <a:r>
              <a:rPr lang="en-US" altLang="zh-CN" sz="1400" b="0" dirty="0"/>
              <a:t> </a:t>
            </a:r>
            <a:r>
              <a:rPr lang="en-US" altLang="zh-CN" sz="1400" b="0" dirty="0" smtClean="0"/>
              <a:t>8 </a:t>
            </a:r>
            <a:r>
              <a:rPr lang="en-US" altLang="zh-CN" sz="1400" b="0" dirty="0">
                <a:sym typeface="Symbol" panose="05050102010706020507" pitchFamily="18" charset="2"/>
              </a:rPr>
              <a:t></a:t>
            </a:r>
            <a:r>
              <a:rPr lang="en-US" altLang="zh-CN" sz="1400" b="0" dirty="0"/>
              <a:t> </a:t>
            </a:r>
            <a:r>
              <a:rPr lang="en-US" altLang="zh-CN" sz="1400" b="0" dirty="0" smtClean="0"/>
              <a:t>10</a:t>
            </a:r>
            <a:r>
              <a:rPr lang="en-US" altLang="zh-CN" sz="1400" b="0" baseline="30000" dirty="0" smtClean="0"/>
              <a:t>9</a:t>
            </a:r>
            <a:r>
              <a:rPr lang="en-US" altLang="zh-CN" sz="1400" b="0" dirty="0" smtClean="0"/>
              <a:t> </a:t>
            </a:r>
            <a:r>
              <a:rPr lang="en-US" altLang="zh-CN" sz="1400" b="0" dirty="0"/>
              <a:t>= 8 </a:t>
            </a:r>
            <a:r>
              <a:rPr lang="en-US" altLang="zh-CN" sz="1400" b="0" dirty="0">
                <a:sym typeface="Symbol" panose="05050102010706020507" pitchFamily="18" charset="2"/>
              </a:rPr>
              <a:t></a:t>
            </a:r>
            <a:r>
              <a:rPr lang="en-US" altLang="zh-CN" sz="1400" b="0" dirty="0"/>
              <a:t> </a:t>
            </a:r>
            <a:r>
              <a:rPr lang="en-US" altLang="zh-CN" sz="1400" b="0" dirty="0" smtClean="0"/>
              <a:t>10</a:t>
            </a:r>
            <a:r>
              <a:rPr lang="en-US" altLang="zh-CN" sz="1400" b="0" baseline="30000" dirty="0" smtClean="0"/>
              <a:t>–9 </a:t>
            </a:r>
            <a:r>
              <a:rPr lang="en-US" altLang="zh-CN" sz="1400" b="0" dirty="0"/>
              <a:t>s = </a:t>
            </a:r>
            <a:r>
              <a:rPr lang="en-US" altLang="zh-CN" sz="1400" b="0" dirty="0" smtClean="0"/>
              <a:t>0.008 </a:t>
            </a:r>
            <a:r>
              <a:rPr lang="en-US" altLang="zh-CN" sz="1400" b="0" dirty="0">
                <a:sym typeface="Symbol" panose="05050102010706020507" pitchFamily="18" charset="2"/>
              </a:rPr>
              <a:t></a:t>
            </a:r>
            <a:r>
              <a:rPr lang="en-US" altLang="zh-CN" sz="1400" b="0" dirty="0"/>
              <a:t>s</a:t>
            </a:r>
            <a:endParaRPr lang="zh-CN" altLang="zh-CN" sz="1400" b="0" dirty="0"/>
          </a:p>
          <a:p>
            <a:pPr marL="0" indent="0">
              <a:lnSpc>
                <a:spcPct val="120000"/>
              </a:lnSpc>
              <a:buNone/>
            </a:pPr>
            <a:r>
              <a:rPr lang="en-US" altLang="zh-CN" sz="1400" b="0" dirty="0">
                <a:solidFill>
                  <a:srgbClr val="C00000"/>
                </a:solidFill>
              </a:rPr>
              <a:t> </a:t>
            </a:r>
            <a:r>
              <a:rPr lang="en-US" altLang="zh-CN" sz="1400" b="0" dirty="0" smtClean="0">
                <a:solidFill>
                  <a:srgbClr val="C00000"/>
                </a:solidFill>
              </a:rPr>
              <a:t>       </a:t>
            </a:r>
            <a:r>
              <a:rPr lang="zh-CN" altLang="en-US" sz="1400" b="0" dirty="0" smtClean="0">
                <a:solidFill>
                  <a:srgbClr val="C00000"/>
                </a:solidFill>
              </a:rPr>
              <a:t>总</a:t>
            </a:r>
            <a:r>
              <a:rPr lang="zh-CN" altLang="en-US" sz="1400" b="0" dirty="0">
                <a:solidFill>
                  <a:srgbClr val="C00000"/>
                </a:solidFill>
              </a:rPr>
              <a:t>时延 </a:t>
            </a:r>
            <a:r>
              <a:rPr lang="en-US" altLang="zh-CN" sz="1400" b="0" dirty="0"/>
              <a:t>= </a:t>
            </a:r>
            <a:r>
              <a:rPr lang="en-US" altLang="zh-CN" sz="1400" b="0" dirty="0" smtClean="0"/>
              <a:t>0.000008 </a:t>
            </a:r>
            <a:r>
              <a:rPr lang="en-US" altLang="zh-CN" sz="1400" b="0" dirty="0"/>
              <a:t>+ 5 = </a:t>
            </a:r>
            <a:r>
              <a:rPr lang="en-US" altLang="zh-CN" sz="1400" b="0" dirty="0" smtClean="0"/>
              <a:t>5.000008 </a:t>
            </a:r>
            <a:r>
              <a:rPr lang="en-US" altLang="zh-CN" sz="1400" b="0" dirty="0" err="1"/>
              <a:t>ms</a:t>
            </a:r>
            <a:r>
              <a:rPr lang="zh-CN" altLang="en-US" sz="1400" b="0" dirty="0" smtClean="0"/>
              <a:t>。</a:t>
            </a:r>
            <a:r>
              <a:rPr lang="zh-CN" altLang="en-US" sz="1400" b="0" dirty="0" smtClean="0">
                <a:solidFill>
                  <a:srgbClr val="0000FF"/>
                </a:solidFill>
              </a:rPr>
              <a:t>与（</a:t>
            </a:r>
            <a:r>
              <a:rPr lang="en-US" altLang="zh-CN" sz="1400" b="0" dirty="0" smtClean="0">
                <a:solidFill>
                  <a:srgbClr val="0000FF"/>
                </a:solidFill>
              </a:rPr>
              <a:t>3</a:t>
            </a:r>
            <a:r>
              <a:rPr lang="zh-CN" altLang="en-US" sz="1400" b="0" dirty="0" smtClean="0">
                <a:solidFill>
                  <a:srgbClr val="0000FF"/>
                </a:solidFill>
              </a:rPr>
              <a:t>）相比没有明显减小。</a:t>
            </a:r>
            <a:endParaRPr lang="zh-CN" altLang="en-US" sz="1400" b="0" dirty="0">
              <a:solidFill>
                <a:srgbClr val="0000FF"/>
              </a:solidFill>
            </a:endParaRPr>
          </a:p>
        </p:txBody>
      </p:sp>
      <p:sp>
        <p:nvSpPr>
          <p:cNvPr id="8" name="矩形 7"/>
          <p:cNvSpPr/>
          <p:nvPr/>
        </p:nvSpPr>
        <p:spPr>
          <a:xfrm>
            <a:off x="5970074" y="1032546"/>
            <a:ext cx="2730137" cy="1169551"/>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sz="1600"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a:t>
            </a:r>
            <a:r>
              <a:rPr lang="zh-CN" altLang="en-US" sz="1400" b="1" dirty="0" smtClean="0">
                <a:latin typeface="微软雅黑" pitchFamily="34" charset="-122"/>
                <a:ea typeface="微软雅黑" pitchFamily="34" charset="-122"/>
              </a:rPr>
              <a:t>时延（管道长度）</a:t>
            </a:r>
            <a:endParaRPr lang="zh-CN" altLang="en-US" sz="1400" b="1" dirty="0">
              <a:latin typeface="微软雅黑" pitchFamily="34" charset="-122"/>
              <a:ea typeface="微软雅黑"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smtClean="0">
                <a:latin typeface="微软雅黑" pitchFamily="34" charset="-122"/>
                <a:ea typeface="微软雅黑" pitchFamily="34" charset="-122"/>
              </a:rPr>
              <a:t>带宽</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（管道截面积）</a:t>
            </a:r>
            <a:endParaRPr lang="zh-CN" altLang="en-US" sz="1400" b="1" dirty="0">
              <a:latin typeface="微软雅黑" pitchFamily="34" charset="-122"/>
              <a:ea typeface="微软雅黑"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r>
              <a:rPr lang="zh-CN" altLang="en-US" b="1" dirty="0" smtClean="0">
                <a:solidFill>
                  <a:srgbClr val="C00000"/>
                </a:solidFill>
                <a:latin typeface="微软雅黑" pitchFamily="34" charset="-122"/>
                <a:ea typeface="微软雅黑" pitchFamily="34" charset="-122"/>
              </a:rPr>
              <a:t>。</a:t>
            </a:r>
            <a:endParaRPr lang="en-US" altLang="zh-CN" b="1" dirty="0" smtClean="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smtClean="0">
              <a:solidFill>
                <a:schemeClr val="tx1"/>
              </a:solidFill>
              <a:latin typeface="微软雅黑" pitchFamily="34" charset="-122"/>
              <a:ea typeface="微软雅黑" pitchFamily="34" charset="-122"/>
            </a:endParaRPr>
          </a:p>
          <a:p>
            <a:pPr>
              <a:lnSpc>
                <a:spcPts val="2600"/>
              </a:lnSpc>
            </a:pPr>
            <a:r>
              <a:rPr lang="zh-CN" altLang="zh-CN" b="1" dirty="0" smtClean="0">
                <a:solidFill>
                  <a:schemeClr val="tx1"/>
                </a:solidFill>
                <a:latin typeface="微软雅黑" pitchFamily="34" charset="-122"/>
                <a:ea typeface="微软雅黑" pitchFamily="34" charset="-122"/>
              </a:rPr>
              <a:t>只有</a:t>
            </a:r>
            <a:r>
              <a:rPr lang="zh-CN" altLang="zh-CN" b="1" dirty="0">
                <a:solidFill>
                  <a:schemeClr val="tx1"/>
                </a:solidFill>
                <a:latin typeface="微软雅黑" pitchFamily="34" charset="-122"/>
                <a:ea typeface="微软雅黑" pitchFamily="34" charset="-122"/>
              </a:rPr>
              <a:t>在代表链路的管道都充满比特时</a:t>
            </a:r>
            <a:r>
              <a:rPr lang="zh-CN" altLang="zh-CN" b="1" dirty="0" smtClean="0">
                <a:solidFill>
                  <a:schemeClr val="tx1"/>
                </a:solidFill>
                <a:latin typeface="微软雅黑" pitchFamily="34" charset="-122"/>
                <a:ea typeface="微软雅黑" pitchFamily="34" charset="-122"/>
              </a:rPr>
              <a:t>，链路</a:t>
            </a:r>
            <a:r>
              <a:rPr lang="zh-CN" altLang="zh-CN" b="1" dirty="0">
                <a:solidFill>
                  <a:schemeClr val="tx1"/>
                </a:solidFill>
                <a:latin typeface="微软雅黑" pitchFamily="34" charset="-122"/>
                <a:ea typeface="微软雅黑" pitchFamily="34" charset="-122"/>
              </a:rPr>
              <a:t>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smtClean="0">
                  <a:solidFill>
                    <a:srgbClr val="0000FF"/>
                  </a:solidFill>
                  <a:latin typeface="微软雅黑" pitchFamily="34" charset="-122"/>
                  <a:ea typeface="微软雅黑" pitchFamily="34" charset="-122"/>
                </a:rPr>
                <a:t>B</a:t>
              </a:r>
              <a:endParaRPr kumimoji="1" lang="en-US" altLang="zh-CN" sz="1400" b="1" dirty="0">
                <a:solidFill>
                  <a:srgbClr val="0000FF"/>
                </a:solidFill>
                <a:latin typeface="微软雅黑" pitchFamily="34" charset="-122"/>
                <a:ea typeface="微软雅黑"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itchFamily="34" charset="-122"/>
                  <a:ea typeface="微软雅黑" pitchFamily="34" charset="-122"/>
                </a:rPr>
                <a:t>往返</a:t>
              </a:r>
              <a:endParaRPr kumimoji="1" lang="en-US" altLang="zh-CN" sz="1400" b="1" dirty="0" smtClean="0">
                <a:latin typeface="微软雅黑" pitchFamily="34" charset="-122"/>
                <a:ea typeface="微软雅黑" pitchFamily="34" charset="-122"/>
              </a:endParaRPr>
            </a:p>
            <a:p>
              <a:r>
                <a:rPr kumimoji="1" lang="zh-CN" altLang="en-US" sz="1400" b="1" dirty="0" smtClean="0">
                  <a:latin typeface="微软雅黑" pitchFamily="34" charset="-122"/>
                  <a:ea typeface="微软雅黑" pitchFamily="34" charset="-122"/>
                </a:rPr>
                <a:t>时间</a:t>
              </a:r>
              <a:endParaRPr kumimoji="1" lang="en-US" altLang="zh-CN" sz="1400" b="1" dirty="0" smtClean="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6">
      <a:dk1>
        <a:sysClr val="windowText" lastClr="000000"/>
      </a:dk1>
      <a:lt1>
        <a:sysClr val="window" lastClr="FFFFFF"/>
      </a:lt1>
      <a:dk2>
        <a:srgbClr val="1F497D"/>
      </a:dk2>
      <a:lt2>
        <a:srgbClr val="EEECE1"/>
      </a:lt2>
      <a:accent1>
        <a:srgbClr val="000000"/>
      </a:accent1>
      <a:accent2>
        <a:srgbClr val="000000"/>
      </a:accent2>
      <a:accent3>
        <a:srgbClr val="0000FF"/>
      </a:accent3>
      <a:accent4>
        <a:srgbClr val="00B0F0"/>
      </a:accent4>
      <a:accent5>
        <a:srgbClr val="0000BF"/>
      </a:accent5>
      <a:accent6>
        <a:srgbClr val="00B050"/>
      </a:accent6>
      <a:hlink>
        <a:srgbClr val="92D050"/>
      </a:hlink>
      <a:folHlink>
        <a:srgbClr val="FF0000"/>
      </a:folHlink>
    </a:clrScheme>
    <a:fontScheme name="自定义 11">
      <a:majorFont>
        <a:latin typeface="Times New Roman"/>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8335</TotalTime>
  <Words>12610</Words>
  <Application>Microsoft Office PowerPoint</Application>
  <PresentationFormat>全屏显示(16:9)</PresentationFormat>
  <Paragraphs>2528</Paragraphs>
  <Slides>169</Slides>
  <Notes>54</Notes>
  <HiddenSlides>0</HiddenSlides>
  <MMClips>1</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3</vt:i4>
      </vt:variant>
      <vt:variant>
        <vt:lpstr>幻灯片标题</vt:lpstr>
      </vt:variant>
      <vt:variant>
        <vt:i4>169</vt:i4>
      </vt:variant>
    </vt:vector>
  </HeadingPairs>
  <TitlesOfParts>
    <vt:vector size="190" baseType="lpstr">
      <vt:lpstr>华文行楷</vt:lpstr>
      <vt:lpstr>黑体</vt:lpstr>
      <vt:lpstr>Times New Roman</vt:lpstr>
      <vt:lpstr>Wingdings</vt:lpstr>
      <vt:lpstr>微软雅黑</vt:lpstr>
      <vt:lpstr>Gill Sans MT</vt:lpstr>
      <vt:lpstr>Calibri</vt:lpstr>
      <vt:lpstr>Symbol</vt:lpstr>
      <vt:lpstr>微软雅黑</vt:lpstr>
      <vt:lpstr>Verdana</vt:lpstr>
      <vt:lpstr>Arial</vt:lpstr>
      <vt:lpstr>Wingdings 2</vt:lpstr>
      <vt:lpstr>仿宋</vt:lpstr>
      <vt:lpstr>宋体</vt:lpstr>
      <vt:lpstr>ＭＳ Ｐゴシック</vt:lpstr>
      <vt:lpstr>Office 主题​​</vt:lpstr>
      <vt:lpstr>1_Office 主题​​</vt:lpstr>
      <vt:lpstr>自定义设计方案</vt:lpstr>
      <vt:lpstr>文档</vt:lpstr>
      <vt:lpstr>位图图像</vt:lpstr>
      <vt:lpstr>VISIO</vt:lpstr>
      <vt:lpstr>PowerPoint 演示文稿</vt:lpstr>
      <vt:lpstr>PowerPoint 演示文稿</vt:lpstr>
      <vt:lpstr>PowerPoint 演示文稿</vt:lpstr>
      <vt:lpstr>PowerPoint 演示文稿</vt:lpstr>
      <vt:lpstr>多种多样的网络服务</vt:lpstr>
      <vt:lpstr>网络改变生活</vt:lpstr>
      <vt:lpstr>网络在军事领域的应用</vt:lpstr>
      <vt:lpstr>互联网成为网络空间的核心</vt:lpstr>
      <vt:lpstr>全球市值前十名公司的变迁</vt:lpstr>
      <vt:lpstr>我国的新基建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典型交换方式的比较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OSI参考模型</vt:lpstr>
      <vt:lpstr>OSI参考模型</vt:lpstr>
      <vt:lpstr>OSI参考模型</vt:lpstr>
      <vt:lpstr>OSI参考模型</vt:lpstr>
      <vt:lpstr>OSI参考模型</vt:lpstr>
      <vt:lpstr>OSI参考模型</vt:lpstr>
      <vt:lpstr>OSI参考模型</vt:lpstr>
      <vt:lpstr>OSI参考模型</vt:lpstr>
      <vt:lpstr>PowerPoint 演示文稿</vt:lpstr>
      <vt:lpstr>OSI模型与TCP/IP模型比较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songw</cp:lastModifiedBy>
  <cp:revision>709</cp:revision>
  <dcterms:created xsi:type="dcterms:W3CDTF">2018-07-18T08:51:30Z</dcterms:created>
  <dcterms:modified xsi:type="dcterms:W3CDTF">2024-09-01T09:33:01Z</dcterms:modified>
</cp:coreProperties>
</file>